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1.xml" ContentType="application/vnd.openxmlformats-officedocument.themeOverride+xml"/>
  <Override PartName="/ppt/notesSlides/notesSlide25.xml" ContentType="application/vnd.openxmlformats-officedocument.presentationml.notesSlide+xml"/>
  <Override PartName="/ppt/theme/themeOverride2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0" r:id="rId5"/>
    <p:sldMasterId id="2147483712" r:id="rId6"/>
    <p:sldMasterId id="2147483724" r:id="rId7"/>
    <p:sldMasterId id="2147483736" r:id="rId8"/>
    <p:sldMasterId id="2147483748" r:id="rId9"/>
    <p:sldMasterId id="2147483760" r:id="rId10"/>
    <p:sldMasterId id="2147483772" r:id="rId11"/>
    <p:sldMasterId id="2147483784" r:id="rId12"/>
    <p:sldMasterId id="2147483796" r:id="rId13"/>
    <p:sldMasterId id="2147483808" r:id="rId14"/>
    <p:sldMasterId id="2147483810" r:id="rId15"/>
    <p:sldMasterId id="2147483822" r:id="rId16"/>
    <p:sldMasterId id="2147483834" r:id="rId17"/>
    <p:sldMasterId id="2147483860" r:id="rId18"/>
    <p:sldMasterId id="2147483872" r:id="rId19"/>
    <p:sldMasterId id="2147483887" r:id="rId20"/>
    <p:sldMasterId id="2147483890" r:id="rId21"/>
  </p:sldMasterIdLst>
  <p:notesMasterIdLst>
    <p:notesMasterId r:id="rId117"/>
  </p:notesMasterIdLst>
  <p:sldIdLst>
    <p:sldId id="257" r:id="rId22"/>
    <p:sldId id="436" r:id="rId23"/>
    <p:sldId id="439" r:id="rId24"/>
    <p:sldId id="441" r:id="rId25"/>
    <p:sldId id="446" r:id="rId26"/>
    <p:sldId id="443" r:id="rId27"/>
    <p:sldId id="450" r:id="rId28"/>
    <p:sldId id="451" r:id="rId29"/>
    <p:sldId id="452" r:id="rId30"/>
    <p:sldId id="457" r:id="rId31"/>
    <p:sldId id="438" r:id="rId32"/>
    <p:sldId id="454" r:id="rId33"/>
    <p:sldId id="449" r:id="rId34"/>
    <p:sldId id="444" r:id="rId35"/>
    <p:sldId id="464" r:id="rId36"/>
    <p:sldId id="463" r:id="rId37"/>
    <p:sldId id="462" r:id="rId38"/>
    <p:sldId id="489" r:id="rId39"/>
    <p:sldId id="447" r:id="rId40"/>
    <p:sldId id="448" r:id="rId41"/>
    <p:sldId id="431" r:id="rId42"/>
    <p:sldId id="430" r:id="rId43"/>
    <p:sldId id="432" r:id="rId44"/>
    <p:sldId id="468" r:id="rId45"/>
    <p:sldId id="469" r:id="rId46"/>
    <p:sldId id="470" r:id="rId47"/>
    <p:sldId id="433" r:id="rId48"/>
    <p:sldId id="440" r:id="rId49"/>
    <p:sldId id="258" r:id="rId50"/>
    <p:sldId id="485" r:id="rId51"/>
    <p:sldId id="484" r:id="rId52"/>
    <p:sldId id="486" r:id="rId53"/>
    <p:sldId id="477" r:id="rId54"/>
    <p:sldId id="259" r:id="rId55"/>
    <p:sldId id="260" r:id="rId56"/>
    <p:sldId id="261" r:id="rId57"/>
    <p:sldId id="262" r:id="rId58"/>
    <p:sldId id="263" r:id="rId59"/>
    <p:sldId id="264" r:id="rId60"/>
    <p:sldId id="266" r:id="rId61"/>
    <p:sldId id="267" r:id="rId62"/>
    <p:sldId id="488" r:id="rId63"/>
    <p:sldId id="268" r:id="rId64"/>
    <p:sldId id="269" r:id="rId65"/>
    <p:sldId id="473" r:id="rId66"/>
    <p:sldId id="265" r:id="rId67"/>
    <p:sldId id="270" r:id="rId68"/>
    <p:sldId id="271" r:id="rId69"/>
    <p:sldId id="272" r:id="rId70"/>
    <p:sldId id="273" r:id="rId71"/>
    <p:sldId id="274" r:id="rId72"/>
    <p:sldId id="275" r:id="rId73"/>
    <p:sldId id="276" r:id="rId74"/>
    <p:sldId id="277" r:id="rId75"/>
    <p:sldId id="480" r:id="rId76"/>
    <p:sldId id="278" r:id="rId77"/>
    <p:sldId id="279" r:id="rId78"/>
    <p:sldId id="280" r:id="rId79"/>
    <p:sldId id="281" r:id="rId80"/>
    <p:sldId id="282" r:id="rId81"/>
    <p:sldId id="283" r:id="rId82"/>
    <p:sldId id="284" r:id="rId83"/>
    <p:sldId id="285" r:id="rId84"/>
    <p:sldId id="286" r:id="rId85"/>
    <p:sldId id="456" r:id="rId86"/>
    <p:sldId id="487" r:id="rId87"/>
    <p:sldId id="471" r:id="rId88"/>
    <p:sldId id="472" r:id="rId89"/>
    <p:sldId id="287" r:id="rId90"/>
    <p:sldId id="288" r:id="rId91"/>
    <p:sldId id="292" r:id="rId92"/>
    <p:sldId id="293" r:id="rId93"/>
    <p:sldId id="294" r:id="rId94"/>
    <p:sldId id="295" r:id="rId95"/>
    <p:sldId id="296" r:id="rId96"/>
    <p:sldId id="297" r:id="rId97"/>
    <p:sldId id="298" r:id="rId98"/>
    <p:sldId id="299" r:id="rId99"/>
    <p:sldId id="300" r:id="rId100"/>
    <p:sldId id="302" r:id="rId101"/>
    <p:sldId id="475" r:id="rId102"/>
    <p:sldId id="301" r:id="rId103"/>
    <p:sldId id="474" r:id="rId104"/>
    <p:sldId id="304" r:id="rId105"/>
    <p:sldId id="305" r:id="rId106"/>
    <p:sldId id="491" r:id="rId107"/>
    <p:sldId id="467" r:id="rId108"/>
    <p:sldId id="478" r:id="rId109"/>
    <p:sldId id="479" r:id="rId110"/>
    <p:sldId id="481" r:id="rId111"/>
    <p:sldId id="490" r:id="rId112"/>
    <p:sldId id="483" r:id="rId113"/>
    <p:sldId id="426" r:id="rId114"/>
    <p:sldId id="492" r:id="rId115"/>
    <p:sldId id="49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4" autoAdjust="0"/>
    <p:restoredTop sz="85641" autoAdjust="0"/>
  </p:normalViewPr>
  <p:slideViewPr>
    <p:cSldViewPr snapToGrid="0" snapToObjects="1">
      <p:cViewPr varScale="1">
        <p:scale>
          <a:sx n="99" d="100"/>
          <a:sy n="99" d="100"/>
        </p:scale>
        <p:origin x="-1464" y="-72"/>
      </p:cViewPr>
      <p:guideLst>
        <p:guide orient="horz" pos="2160"/>
        <p:guide pos="2880"/>
      </p:guideLst>
    </p:cSldViewPr>
  </p:slideViewPr>
  <p:outlineViewPr>
    <p:cViewPr>
      <p:scale>
        <a:sx n="33" d="100"/>
        <a:sy n="33" d="100"/>
      </p:scale>
      <p:origin x="0" y="19400"/>
    </p:cViewPr>
  </p:outlineViewPr>
  <p:notesTextViewPr>
    <p:cViewPr>
      <p:scale>
        <a:sx n="100" d="100"/>
        <a:sy n="100" d="100"/>
      </p:scale>
      <p:origin x="0" y="0"/>
    </p:cViewPr>
  </p:notesTextViewPr>
  <p:sorterViewPr>
    <p:cViewPr>
      <p:scale>
        <a:sx n="102" d="100"/>
        <a:sy n="102" d="100"/>
      </p:scale>
      <p:origin x="0" y="1821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00" Type="http://schemas.openxmlformats.org/officeDocument/2006/relationships/slide" Target="slides/slide7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thesocialleader.com/author/stev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mtClean="0">
                <a:latin typeface="Times New Roman" charset="0"/>
                <a:ea typeface="ＭＳ Ｐゴシック" charset="0"/>
                <a:cs typeface="ＭＳ Ｐゴシック" charset="0"/>
              </a:rPr>
              <a:t>Preached</a:t>
            </a:r>
            <a:r>
              <a:rPr lang="en-US" baseline="0" smtClean="0">
                <a:latin typeface="Times New Roman" charset="0"/>
                <a:ea typeface="ＭＳ Ｐゴシック" charset="0"/>
                <a:cs typeface="ＭＳ Ｐゴシック" charset="0"/>
              </a:rPr>
              <a:t> at CIC on 16 March 2014</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https://</a:t>
            </a:r>
            <a:r>
              <a:rPr lang="en-US" dirty="0" err="1" smtClean="0">
                <a:latin typeface="Times New Roman" charset="0"/>
                <a:ea typeface="ＭＳ Ｐゴシック" charset="0"/>
                <a:cs typeface="ＭＳ Ｐゴシック" charset="0"/>
              </a:rPr>
              <a:t>customers.reuters.com</a:t>
            </a:r>
            <a:r>
              <a:rPr lang="en-US" dirty="0" smtClean="0">
                <a:latin typeface="Times New Roman" charset="0"/>
                <a:ea typeface="ＭＳ Ｐゴシック" charset="0"/>
                <a:cs typeface="ＭＳ Ｐゴシック" charset="0"/>
              </a:rPr>
              <a:t>/d/graphics/USDEBT2.pdf accessed 15 March 2014</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25 Oct 2013 article by Rick Manning</a:t>
            </a:r>
            <a:r>
              <a:rPr lang="en-US" baseline="0" dirty="0" smtClean="0">
                <a:latin typeface="Times New Roman" charset="0"/>
                <a:ea typeface="ＭＳ Ｐゴシック" charset="0"/>
                <a:cs typeface="ＭＳ Ｐゴシック" charset="0"/>
              </a:rPr>
              <a:t> at </a:t>
            </a:r>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netrightdaily.com</a:t>
            </a:r>
            <a:r>
              <a:rPr lang="en-US" dirty="0" smtClean="0">
                <a:latin typeface="Times New Roman" charset="0"/>
                <a:ea typeface="ＭＳ Ｐゴシック" charset="0"/>
                <a:cs typeface="ＭＳ Ｐゴシック" charset="0"/>
              </a:rPr>
              <a:t>/2013/10/time-debt-vigilance/ accessed 15 March 2014</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What is the American form of government?</a:t>
            </a:r>
          </a:p>
          <a:p>
            <a:r>
              <a:rPr lang="en-US" dirty="0" smtClean="0"/>
              <a:t>July 23, 2010 by </a:t>
            </a:r>
            <a:r>
              <a:rPr lang="en-US" dirty="0" smtClean="0">
                <a:hlinkClick r:id="rId3" tooltip="Stephen Palmer"/>
              </a:rPr>
              <a:t>Stephen Palmer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mr-IN" dirty="0" smtClean="0"/>
              <a:t>"</a:t>
            </a:r>
            <a:r>
              <a:rPr lang="en-US" dirty="0" smtClean="0"/>
              <a:t>The most common–and grossly incorrect–answer to this question is that we are a democracy. The right–albeit simplistic–answer is that we are a republic. A more sophisticated answer is that we are a constitutional republic.</a:t>
            </a:r>
            <a:r>
              <a:rPr lang="mr-IN" dirty="0" smtClean="0"/>
              <a:t>"</a:t>
            </a:r>
            <a:r>
              <a:rPr lang="en-US" dirty="0" smtClean="0"/>
              <a:t>  http://</a:t>
            </a:r>
            <a:r>
              <a:rPr lang="en-US" dirty="0" err="1" smtClean="0"/>
              <a:t>www.thesocialleader.com</a:t>
            </a:r>
            <a:r>
              <a:rPr lang="en-US" dirty="0" smtClean="0"/>
              <a:t>/2010/07/</a:t>
            </a:r>
            <a:r>
              <a:rPr lang="en-US" dirty="0" err="1" smtClean="0"/>
              <a:t>american</a:t>
            </a:r>
            <a:r>
              <a:rPr lang="en-US" dirty="0" smtClean="0"/>
              <a:t>-form-government/</a:t>
            </a:r>
            <a:endParaRPr lang="en-US" dirty="0" smtClean="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Republic</a:t>
            </a:r>
            <a:r>
              <a:rPr lang="en-US" dirty="0" smtClean="0"/>
              <a:t> - a representative democracy in which the people</a:t>
            </a:r>
            <a:r>
              <a:rPr lang="mr-IN" dirty="0" smtClean="0"/>
              <a:t>'</a:t>
            </a:r>
            <a:r>
              <a:rPr lang="en-US" dirty="0" smtClean="0"/>
              <a:t>s elected deputies (representatives), not the people themselves, vote on legislation.</a:t>
            </a:r>
          </a:p>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www.indexmundi.com</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singapore</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government_type.html</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21</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24</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Emperors</a:t>
            </a:r>
            <a:r>
              <a:rPr lang="en-US" baseline="0" dirty="0" smtClean="0">
                <a:latin typeface="Times New Roman" charset="0"/>
                <a:ea typeface="ＭＳ Ｐゴシック" charset="0"/>
                <a:cs typeface="ＭＳ Ｐゴシック" charset="0"/>
              </a:rPr>
              <a:t> in black persecuted Christians</a:t>
            </a:r>
          </a:p>
          <a:p>
            <a:r>
              <a:rPr lang="en-US" baseline="0" dirty="0" smtClean="0">
                <a:latin typeface="Times New Roman" charset="0"/>
                <a:ea typeface="ＭＳ Ｐゴシック" charset="0"/>
                <a:cs typeface="ＭＳ Ｐゴシック" charset="0"/>
              </a:rPr>
              <a:t>I believe that Revelation was written during the reign of Domitian at the end of the 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2D75A-1640-844D-97EA-61AAE5BBFDDF}" type="slidenum">
              <a:rPr lang="en-US" sz="1200">
                <a:solidFill>
                  <a:prstClr val="black"/>
                </a:solidFill>
              </a:rPr>
              <a:pPr/>
              <a:t>25</a:t>
            </a:fld>
            <a:endParaRPr lang="en-US" sz="1200">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28</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terrible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Antichrist). John saw these animals, or kingdoms, in reverse order since he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own power, throne, and authority!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Slides 3-8 appear in the</a:t>
            </a:r>
            <a:r>
              <a:rPr lang="en-US" baseline="0" dirty="0" smtClean="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34</a:t>
            </a:fld>
            <a:endParaRPr lang="en-GB">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Satan worship is becoming much more popular in the USA, even though Satan does</a:t>
            </a:r>
            <a:r>
              <a:rPr lang="en-US" baseline="0" dirty="0" smtClean="0"/>
              <a:t> not care if people worship him or something or someone else—as long as this is not God!  Every major city in the USA has a Satanic church.  One former Satanic priest, Mike </a:t>
            </a:r>
            <a:r>
              <a:rPr lang="en-US" baseline="0" dirty="0" err="1" smtClean="0"/>
              <a:t>Warnke</a:t>
            </a:r>
            <a:r>
              <a:rPr lang="en-US" baseline="0" dirty="0" smtClean="0"/>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mr-IN" baseline="0"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Not only will there be wonder, but there will also be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worship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(Rev. 13:4). Worship is the one thing Satan has always wanted (Matt. 4:8–10), and he will receive it through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second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described in the last half of this chapter, will organize and promote the worship of Antichrist, making it the official religion of the world!</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931904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45</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49</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50</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51</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52</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53</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54</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Why can</a:t>
            </a:r>
            <a:r>
              <a:rPr lang="mr-IN" smtClean="0"/>
              <a:t>'</a:t>
            </a:r>
            <a:r>
              <a:rPr lang="en-US" smtClean="0"/>
              <a:t>t </a:t>
            </a:r>
            <a:r>
              <a:rPr lang="en-US" dirty="0" smtClean="0"/>
              <a:t>the US Congress be the beast?  Just lay a leopard skin over it!</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55</a:t>
            </a:fld>
            <a:endParaRPr lang="en-US"/>
          </a:p>
        </p:txBody>
      </p:sp>
    </p:spTree>
    <p:extLst>
      <p:ext uri="{BB962C8B-B14F-4D97-AF65-F5344CB8AC3E}">
        <p14:creationId xmlns:p14="http://schemas.microsoft.com/office/powerpoint/2010/main" val="984644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56</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57</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58</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59</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60</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61</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62</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63</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64</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65</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66</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69</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READ 14:1-3</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70</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READ 14:4-5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71</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mr-IN" dirty="0" smtClean="0">
                <a:cs typeface="+mn-cs"/>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people. While the nations will fear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beast</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natural theology</a:t>
            </a:r>
            <a:r>
              <a:rPr lang="mr-IN"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19BD29-551F-CD4D-8074-5BE0B0401949}" type="slidenum">
              <a:rPr lang="en-US" sz="1200">
                <a:solidFill>
                  <a:srgbClr val="000000"/>
                </a:solidFill>
              </a:rPr>
              <a:pPr/>
              <a:t>75</a:t>
            </a:fld>
            <a:endParaRPr lang="en-US" sz="1200">
              <a:solidFill>
                <a:srgbClr val="000000"/>
              </a:solidFill>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CFA0227-DA75-B94E-8215-00696820A0F5}" type="slidenum">
              <a:rPr lang="en-US" sz="1200" smtClean="0">
                <a:solidFill>
                  <a:prstClr val="black"/>
                </a:solidFill>
                <a:cs typeface="Arial" charset="0"/>
              </a:rPr>
              <a:pPr algn="r" defTabSz="914400" fontAlgn="base">
                <a:spcBef>
                  <a:spcPct val="0"/>
                </a:spcBef>
                <a:spcAft>
                  <a:spcPct val="0"/>
                </a:spcAft>
                <a:defRPr/>
              </a:pPr>
              <a:t>75</a:t>
            </a:fld>
            <a:endParaRPr lang="en-US" sz="1200" smtClean="0">
              <a:solidFill>
                <a:prstClr val="black"/>
              </a:solidFill>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3542F2-098E-DA4D-9457-756F0390326C}" type="slidenum">
              <a:rPr lang="en-US" sz="1200">
                <a:solidFill>
                  <a:srgbClr val="000000"/>
                </a:solidFill>
              </a:rPr>
              <a:pPr/>
              <a:t>76</a:t>
            </a:fld>
            <a:endParaRPr lang="en-US" sz="1200">
              <a:solidFill>
                <a:srgbClr val="000000"/>
              </a:solidFill>
            </a:endParaRPr>
          </a:p>
        </p:txBody>
      </p:sp>
      <p:sp>
        <p:nvSpPr>
          <p:cNvPr id="992258" name="Rectangle 2"/>
          <p:cNvSpPr>
            <a:spLocks noGrp="1" noRot="1" noChangeAspect="1" noChangeArrowheads="1" noTextEdit="1"/>
          </p:cNvSpPr>
          <p:nvPr>
            <p:ph type="sldImg"/>
          </p:nvPr>
        </p:nvSpPr>
        <p:spPr>
          <a:ln/>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smtClean="0">
                <a:cs typeface="+mn-cs"/>
              </a:rPr>
              <a:t>Each element is a TIFF image with alpha channels. This whole page totals 1.1 MB rather than 11+ MB that flat JPEGs would produce.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77</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78</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smtClean="0"/>
              <a:t>"</a:t>
            </a:r>
            <a:r>
              <a:rPr lang="en-US" dirty="0" smtClean="0"/>
              <a:t>While this distance may be literal and may designate the area of judgment as around the city of Jerusalem, it is of course impossible for the blood to reach a height where it would touch horses</a:t>
            </a:r>
            <a:r>
              <a:rPr lang="mr-IN" dirty="0" smtClean="0"/>
              <a:t>'</a:t>
            </a:r>
            <a:r>
              <a:rPr lang="en-US" dirty="0" smtClean="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mr-IN" dirty="0" smtClean="0"/>
              <a:t>"</a:t>
            </a:r>
            <a:r>
              <a:rPr lang="en-US" baseline="0" dirty="0" smtClean="0"/>
              <a:t> (Walvoord, BKC).</a:t>
            </a:r>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85</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smtClean="0"/>
              <a:t>"</a:t>
            </a:r>
            <a:r>
              <a:rPr lang="en-US" dirty="0" smtClean="0"/>
              <a:t>While this distance may be literal and may designate the area of judgment as around the city of Jerusalem, it is of course impossible for the blood to reach a height where it would touch horses</a:t>
            </a:r>
            <a:r>
              <a:rPr lang="mr-IN" dirty="0" smtClean="0"/>
              <a:t>'</a:t>
            </a:r>
            <a:r>
              <a:rPr lang="en-US" dirty="0" smtClean="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mr-IN" dirty="0" smtClean="0"/>
              <a:t>"</a:t>
            </a:r>
            <a:r>
              <a:rPr lang="en-US" baseline="0" dirty="0" smtClean="0"/>
              <a:t> (Walvoord, BKC).</a:t>
            </a:r>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86</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Knowing the Lamb</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victory over the puny power of the coming beasts should motivate us to faithful endurance [MI restated].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87</a:t>
            </a:fld>
            <a:endParaRPr lang="en-US"/>
          </a:p>
        </p:txBody>
      </p:sp>
    </p:spTree>
    <p:extLst>
      <p:ext uri="{BB962C8B-B14F-4D97-AF65-F5344CB8AC3E}">
        <p14:creationId xmlns:p14="http://schemas.microsoft.com/office/powerpoint/2010/main" val="7840874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88</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3046456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5624069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3484749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841931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476629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7278057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34244274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158806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1809604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296087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3777773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6338124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3257465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13750022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36908498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940891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5905016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2303260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9645165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426205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6471753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551730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992637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21729829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14847723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3068002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45639998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13046502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148681484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38416236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65907515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22175846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0938633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1572193315"/>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360790772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318589522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2133027420"/>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70B354-E257-2741-BA0C-EBDF3186C824}" type="slidenum">
              <a:rPr lang="en-US"/>
              <a:pPr>
                <a:defRPr/>
              </a:pPr>
              <a:t>‹#›</a:t>
            </a:fld>
            <a:endParaRPr lang="en-US"/>
          </a:p>
        </p:txBody>
      </p:sp>
    </p:spTree>
    <p:extLst>
      <p:ext uri="{BB962C8B-B14F-4D97-AF65-F5344CB8AC3E}">
        <p14:creationId xmlns:p14="http://schemas.microsoft.com/office/powerpoint/2010/main" val="38416104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274432902"/>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62014524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197171703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935802"/>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387227897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96631235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45054065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75265605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3111694715"/>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370582711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1361974138"/>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E7A39F8-8FCE-AA4C-B436-00A4C99FB011}" type="slidenum">
              <a:rPr lang="en-US"/>
              <a:pPr>
                <a:defRPr/>
              </a:pPr>
              <a:t>‹#›</a:t>
            </a:fld>
            <a:endParaRPr lang="en-US"/>
          </a:p>
        </p:txBody>
      </p:sp>
    </p:spTree>
    <p:extLst>
      <p:ext uri="{BB962C8B-B14F-4D97-AF65-F5344CB8AC3E}">
        <p14:creationId xmlns:p14="http://schemas.microsoft.com/office/powerpoint/2010/main" val="103291461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4D42ED-1239-E548-B261-C08CAED9717A}" type="slidenum">
              <a:rPr lang="en-US"/>
              <a:pPr>
                <a:defRPr/>
              </a:pPr>
              <a:t>‹#›</a:t>
            </a:fld>
            <a:endParaRPr lang="en-US"/>
          </a:p>
        </p:txBody>
      </p:sp>
    </p:spTree>
    <p:extLst>
      <p:ext uri="{BB962C8B-B14F-4D97-AF65-F5344CB8AC3E}">
        <p14:creationId xmlns:p14="http://schemas.microsoft.com/office/powerpoint/2010/main" val="292624391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9A549DA-2836-3745-A355-8E91E463D8E6}" type="slidenum">
              <a:rPr lang="en-US"/>
              <a:pPr>
                <a:defRPr/>
              </a:pPr>
              <a:t>‹#›</a:t>
            </a:fld>
            <a:endParaRPr lang="en-US"/>
          </a:p>
        </p:txBody>
      </p:sp>
    </p:spTree>
    <p:extLst>
      <p:ext uri="{BB962C8B-B14F-4D97-AF65-F5344CB8AC3E}">
        <p14:creationId xmlns:p14="http://schemas.microsoft.com/office/powerpoint/2010/main" val="155499821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37F38C-04B5-2741-94CE-D9C6C01122B2}" type="slidenum">
              <a:rPr lang="en-US"/>
              <a:pPr>
                <a:defRPr/>
              </a:pPr>
              <a:t>‹#›</a:t>
            </a:fld>
            <a:endParaRPr lang="en-US"/>
          </a:p>
        </p:txBody>
      </p:sp>
    </p:spTree>
    <p:extLst>
      <p:ext uri="{BB962C8B-B14F-4D97-AF65-F5344CB8AC3E}">
        <p14:creationId xmlns:p14="http://schemas.microsoft.com/office/powerpoint/2010/main" val="36802755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093F363-83A6-3B4C-90C0-5A671AE8A770}" type="slidenum">
              <a:rPr lang="en-US"/>
              <a:pPr>
                <a:defRPr/>
              </a:pPr>
              <a:t>‹#›</a:t>
            </a:fld>
            <a:endParaRPr lang="en-US"/>
          </a:p>
        </p:txBody>
      </p:sp>
    </p:spTree>
    <p:extLst>
      <p:ext uri="{BB962C8B-B14F-4D97-AF65-F5344CB8AC3E}">
        <p14:creationId xmlns:p14="http://schemas.microsoft.com/office/powerpoint/2010/main" val="423196288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9219BB9-039D-0849-A57B-86B2C0B195AB}" type="slidenum">
              <a:rPr lang="en-US"/>
              <a:pPr>
                <a:defRPr/>
              </a:pPr>
              <a:t>‹#›</a:t>
            </a:fld>
            <a:endParaRPr lang="en-US"/>
          </a:p>
        </p:txBody>
      </p:sp>
    </p:spTree>
    <p:extLst>
      <p:ext uri="{BB962C8B-B14F-4D97-AF65-F5344CB8AC3E}">
        <p14:creationId xmlns:p14="http://schemas.microsoft.com/office/powerpoint/2010/main" val="64547694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0E255DE-386A-584B-88FC-53416C9C262F}" type="slidenum">
              <a:rPr lang="en-US"/>
              <a:pPr>
                <a:defRPr/>
              </a:pPr>
              <a:t>‹#›</a:t>
            </a:fld>
            <a:endParaRPr lang="en-US"/>
          </a:p>
        </p:txBody>
      </p:sp>
    </p:spTree>
    <p:extLst>
      <p:ext uri="{BB962C8B-B14F-4D97-AF65-F5344CB8AC3E}">
        <p14:creationId xmlns:p14="http://schemas.microsoft.com/office/powerpoint/2010/main" val="1964653969"/>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CEB46C9-AB46-B344-A755-3FC339D960D7}" type="slidenum">
              <a:rPr lang="en-US"/>
              <a:pPr>
                <a:defRPr/>
              </a:pPr>
              <a:t>‹#›</a:t>
            </a:fld>
            <a:endParaRPr lang="en-US"/>
          </a:p>
        </p:txBody>
      </p:sp>
    </p:spTree>
    <p:extLst>
      <p:ext uri="{BB962C8B-B14F-4D97-AF65-F5344CB8AC3E}">
        <p14:creationId xmlns:p14="http://schemas.microsoft.com/office/powerpoint/2010/main" val="93899562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BFC48D-2CEB-9248-8812-C6CFC2C6AC82}" type="slidenum">
              <a:rPr lang="en-US"/>
              <a:pPr>
                <a:defRPr/>
              </a:pPr>
              <a:t>‹#›</a:t>
            </a:fld>
            <a:endParaRPr lang="en-US"/>
          </a:p>
        </p:txBody>
      </p:sp>
    </p:spTree>
    <p:extLst>
      <p:ext uri="{BB962C8B-B14F-4D97-AF65-F5344CB8AC3E}">
        <p14:creationId xmlns:p14="http://schemas.microsoft.com/office/powerpoint/2010/main" val="88781168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31D40CE-58F9-E34B-BB00-7798FDB23720}" type="slidenum">
              <a:rPr lang="en-US"/>
              <a:pPr>
                <a:defRPr/>
              </a:pPr>
              <a:t>‹#›</a:t>
            </a:fld>
            <a:endParaRPr lang="en-US"/>
          </a:p>
        </p:txBody>
      </p:sp>
    </p:spTree>
    <p:extLst>
      <p:ext uri="{BB962C8B-B14F-4D97-AF65-F5344CB8AC3E}">
        <p14:creationId xmlns:p14="http://schemas.microsoft.com/office/powerpoint/2010/main" val="184298624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F40F00-FBAB-AF4C-9B0B-8984D518E083}" type="slidenum">
              <a:rPr lang="en-US"/>
              <a:pPr>
                <a:defRPr/>
              </a:pPr>
              <a:t>‹#›</a:t>
            </a:fld>
            <a:endParaRPr lang="en-US"/>
          </a:p>
        </p:txBody>
      </p:sp>
    </p:spTree>
    <p:extLst>
      <p:ext uri="{BB962C8B-B14F-4D97-AF65-F5344CB8AC3E}">
        <p14:creationId xmlns:p14="http://schemas.microsoft.com/office/powerpoint/2010/main" val="340594151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303739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18934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691565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763537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8635859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7387938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32246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5544098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1704354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134177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20198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2774094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9505326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1950999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15086291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2653010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4094365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9598964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6288834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17822346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9086024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27870966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9161088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39406938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9102705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19536130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68315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82352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52854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11117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5515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59933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6270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0817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61346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98654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9607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2463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77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579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91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000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432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24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244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683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1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491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70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98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093036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81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4B3F8-3BCF-2C49-B525-86C39DE3F021}" type="slidenum">
              <a:rPr lang="en-US"/>
              <a:pPr>
                <a:defRPr/>
              </a:pPr>
              <a:t>‹#›</a:t>
            </a:fld>
            <a:endParaRPr lang="en-US"/>
          </a:p>
        </p:txBody>
      </p:sp>
    </p:spTree>
    <p:extLst>
      <p:ext uri="{BB962C8B-B14F-4D97-AF65-F5344CB8AC3E}">
        <p14:creationId xmlns:p14="http://schemas.microsoft.com/office/powerpoint/2010/main" val="3782336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D6836-32DB-514A-923E-F20819D4EA13}" type="slidenum">
              <a:rPr lang="en-US"/>
              <a:pPr>
                <a:defRPr/>
              </a:pPr>
              <a:t>‹#›</a:t>
            </a:fld>
            <a:endParaRPr lang="en-US"/>
          </a:p>
        </p:txBody>
      </p:sp>
    </p:spTree>
    <p:extLst>
      <p:ext uri="{BB962C8B-B14F-4D97-AF65-F5344CB8AC3E}">
        <p14:creationId xmlns:p14="http://schemas.microsoft.com/office/powerpoint/2010/main" val="284768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82323-BB87-9B44-A760-F7C8454487E0}" type="slidenum">
              <a:rPr lang="en-US"/>
              <a:pPr>
                <a:defRPr/>
              </a:pPr>
              <a:t>‹#›</a:t>
            </a:fld>
            <a:endParaRPr lang="en-US"/>
          </a:p>
        </p:txBody>
      </p:sp>
    </p:spTree>
    <p:extLst>
      <p:ext uri="{BB962C8B-B14F-4D97-AF65-F5344CB8AC3E}">
        <p14:creationId xmlns:p14="http://schemas.microsoft.com/office/powerpoint/2010/main" val="354577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C8CFF-B252-464F-9E8F-EC03AF475F7D}" type="slidenum">
              <a:rPr lang="en-US"/>
              <a:pPr>
                <a:defRPr/>
              </a:pPr>
              <a:t>‹#›</a:t>
            </a:fld>
            <a:endParaRPr lang="en-US"/>
          </a:p>
        </p:txBody>
      </p:sp>
    </p:spTree>
    <p:extLst>
      <p:ext uri="{BB962C8B-B14F-4D97-AF65-F5344CB8AC3E}">
        <p14:creationId xmlns:p14="http://schemas.microsoft.com/office/powerpoint/2010/main" val="844003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C3A11E-A6EE-AB4A-A855-5215C5017062}" type="slidenum">
              <a:rPr lang="en-US"/>
              <a:pPr>
                <a:defRPr/>
              </a:pPr>
              <a:t>‹#›</a:t>
            </a:fld>
            <a:endParaRPr lang="en-US"/>
          </a:p>
        </p:txBody>
      </p:sp>
    </p:spTree>
    <p:extLst>
      <p:ext uri="{BB962C8B-B14F-4D97-AF65-F5344CB8AC3E}">
        <p14:creationId xmlns:p14="http://schemas.microsoft.com/office/powerpoint/2010/main" val="4089795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BC0E7-4EC4-ED44-A7D5-89F3D5963928}" type="slidenum">
              <a:rPr lang="en-US"/>
              <a:pPr>
                <a:defRPr/>
              </a:pPr>
              <a:t>‹#›</a:t>
            </a:fld>
            <a:endParaRPr lang="en-US"/>
          </a:p>
        </p:txBody>
      </p:sp>
    </p:spTree>
    <p:extLst>
      <p:ext uri="{BB962C8B-B14F-4D97-AF65-F5344CB8AC3E}">
        <p14:creationId xmlns:p14="http://schemas.microsoft.com/office/powerpoint/2010/main" val="1756516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5AA53C-F235-BB48-A120-C8FFDB78D89F}" type="slidenum">
              <a:rPr lang="en-US"/>
              <a:pPr>
                <a:defRPr/>
              </a:pPr>
              <a:t>‹#›</a:t>
            </a:fld>
            <a:endParaRPr lang="en-US"/>
          </a:p>
        </p:txBody>
      </p:sp>
    </p:spTree>
    <p:extLst>
      <p:ext uri="{BB962C8B-B14F-4D97-AF65-F5344CB8AC3E}">
        <p14:creationId xmlns:p14="http://schemas.microsoft.com/office/powerpoint/2010/main" val="776100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EA077-B8EF-B64E-BE34-3FBEA4261B59}" type="slidenum">
              <a:rPr lang="en-US"/>
              <a:pPr>
                <a:defRPr/>
              </a:pPr>
              <a:t>‹#›</a:t>
            </a:fld>
            <a:endParaRPr lang="en-US"/>
          </a:p>
        </p:txBody>
      </p:sp>
    </p:spTree>
    <p:extLst>
      <p:ext uri="{BB962C8B-B14F-4D97-AF65-F5344CB8AC3E}">
        <p14:creationId xmlns:p14="http://schemas.microsoft.com/office/powerpoint/2010/main" val="86412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73721A-1796-1542-B142-4005C3AB1E42}" type="slidenum">
              <a:rPr lang="en-US"/>
              <a:pPr>
                <a:defRPr/>
              </a:pPr>
              <a:t>‹#›</a:t>
            </a:fld>
            <a:endParaRPr lang="en-US"/>
          </a:p>
        </p:txBody>
      </p:sp>
    </p:spTree>
    <p:extLst>
      <p:ext uri="{BB962C8B-B14F-4D97-AF65-F5344CB8AC3E}">
        <p14:creationId xmlns:p14="http://schemas.microsoft.com/office/powerpoint/2010/main" val="398860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3C10E-076A-5643-B0B4-5BCB86EFC4A7}" type="slidenum">
              <a:rPr lang="en-US"/>
              <a:pPr>
                <a:defRPr/>
              </a:pPr>
              <a:t>‹#›</a:t>
            </a:fld>
            <a:endParaRPr lang="en-US"/>
          </a:p>
        </p:txBody>
      </p:sp>
    </p:spTree>
    <p:extLst>
      <p:ext uri="{BB962C8B-B14F-4D97-AF65-F5344CB8AC3E}">
        <p14:creationId xmlns:p14="http://schemas.microsoft.com/office/powerpoint/2010/main" val="1176651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68CA-E979-AB47-AEF4-94671D46B82D}" type="slidenum">
              <a:rPr lang="en-US"/>
              <a:pPr>
                <a:defRPr/>
              </a:pPr>
              <a:t>‹#›</a:t>
            </a:fld>
            <a:endParaRPr lang="en-US"/>
          </a:p>
        </p:txBody>
      </p:sp>
    </p:spTree>
    <p:extLst>
      <p:ext uri="{BB962C8B-B14F-4D97-AF65-F5344CB8AC3E}">
        <p14:creationId xmlns:p14="http://schemas.microsoft.com/office/powerpoint/2010/main" val="1692179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405968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28499663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1223311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917252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2372668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240678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2991645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2448378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818178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96380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137251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930517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1520923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1789338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1646159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50274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2781726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3059606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2317923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451172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1417304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1444807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3489312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2018198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277557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897313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1927533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587694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4174383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4217267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409416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42583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1881763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52431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790095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1749504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1854164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2413269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2604592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3105560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339512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3954074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41928835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35472537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3849147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3362070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3403898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1104303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155857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2178458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4907910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0.xml"/><Relationship Id="rId13" Type="http://schemas.openxmlformats.org/officeDocument/2006/relationships/image" Target="../media/image11.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3.jpe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5.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6.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slideLayout" Target="../slideLayouts/slideLayout172.xml"/><Relationship Id="rId14" Type="http://schemas.openxmlformats.org/officeDocument/2006/relationships/theme" Target="../theme/theme17.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8.xml"/><Relationship Id="rId13" Type="http://schemas.openxmlformats.org/officeDocument/2006/relationships/image" Target="../media/image14.jpeg"/><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slideLayout" Target="../slideLayouts/slideLayout195.xml"/><Relationship Id="rId13" Type="http://schemas.openxmlformats.org/officeDocument/2006/relationships/slideLayout" Target="../slideLayouts/slideLayout196.xml"/><Relationship Id="rId14" Type="http://schemas.openxmlformats.org/officeDocument/2006/relationships/slideLayout" Target="../slideLayouts/slideLayout197.xml"/><Relationship Id="rId15" Type="http://schemas.openxmlformats.org/officeDocument/2006/relationships/theme" Target="../theme/theme19.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slideLayout" Target="../slideLayouts/slideLayout211.xml"/><Relationship Id="rId13" Type="http://schemas.openxmlformats.org/officeDocument/2006/relationships/theme" Target="../theme/theme21.xml"/><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jpeg"/><Relationship Id="rId15" Type="http://schemas.openxmlformats.org/officeDocument/2006/relationships/image" Target="../media/image4.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3" Type="http://schemas.openxmlformats.org/officeDocument/2006/relationships/image" Target="../media/image6.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3" Type="http://schemas.openxmlformats.org/officeDocument/2006/relationships/image" Target="../media/image7.jpeg"/><Relationship Id="rId14" Type="http://schemas.openxmlformats.org/officeDocument/2006/relationships/image" Target="../media/image8.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9.xml"/><Relationship Id="rId13" Type="http://schemas.openxmlformats.org/officeDocument/2006/relationships/image" Target="../media/image10.jpe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77C89D62-77B6-174A-82BB-3466B426332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457860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C4C4F78B-2FDE-1D49-9CFA-D4D15075E3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22225"/>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2EE22D4-813F-0442-B394-E720C91D7D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3910655"/>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7514BE88-76CF-A94E-9A2A-455D975BB37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602055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defTabSz="914400" fontAlgn="base">
              <a:spcBef>
                <a:spcPct val="0"/>
              </a:spcBef>
              <a:spcAft>
                <a:spcPct val="0"/>
              </a:spcAft>
              <a:defRPr/>
            </a:pPr>
            <a:fld id="{2C74EB42-DD1D-E04E-B4B5-65659E645CC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73497732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defTabSz="914400" fontAlgn="base">
              <a:spcBef>
                <a:spcPct val="0"/>
              </a:spcBef>
              <a:spcAft>
                <a:spcPct val="0"/>
              </a:spcAft>
              <a:defRPr/>
            </a:pPr>
            <a:fld id="{1D9842B4-65AA-C448-A8EE-7D995AD1C24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98645488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D81F91D4-C1A8-714D-84C8-2B5C411C248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9589845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911205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0648013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4170003"/>
      </p:ext>
    </p:extLst>
  </p:cSld>
  <p:clrMap bg1="dk2" tx1="lt1" bg2="dk1" tx2="lt2" accent1="accent1" accent2="accent2" accent3="accent3" accent4="accent4" accent5="accent5" accent6="accent6" hlink="hlink" folHlink="folHlink"/>
  <p:sldLayoutIdLst>
    <p:sldLayoutId id="2147483888" r:id="rId1"/>
    <p:sldLayoutId id="2147483889"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4D8BD30-11AA-8F46-ADCB-9EFF88C5418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8576048"/>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0856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52948374"/>
      </p:ext>
    </p:extLst>
  </p:cSld>
  <p:clrMap bg1="lt1" tx1="dk1" bg2="lt2" tx2="dk2" accent1="accent1" accent2="accent2" accent3="accent3" accent4="accent4" accent5="accent5" accent6="accent6" hlink="hlink" folHlink="folHlink"/>
  <p:sldLayoutIdLst>
    <p:sldLayoutId id="2147483699" r:id="rId1"/>
    <p:sldLayoutId id="2147483903"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0FF9BECA-4303-1D40-828A-092D201CFCF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207860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CE3708C2-C405-7D48-8D5A-1E6CDFF6CBC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75471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8215AF22-96A6-0346-A714-1B4E4964E76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6955735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defTabSz="914400" eaLnBrk="0" fontAlgn="base" hangingPunct="0">
              <a:spcBef>
                <a:spcPct val="0"/>
              </a:spcBef>
              <a:spcAft>
                <a:spcPct val="0"/>
              </a:spcAft>
              <a:defRPr/>
            </a:pPr>
            <a:fld id="{58541EEB-3A46-E34F-8167-5A635A68C6F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689776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826E4055-5238-5F46-BD4B-0E14237491FA}"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213925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7.emf"/><Relationship Id="rId1" Type="http://schemas.openxmlformats.org/officeDocument/2006/relationships/themeOverride" Target="../theme/themeOverride9.xml"/><Relationship Id="rId2"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8.png"/><Relationship Id="rId1" Type="http://schemas.openxmlformats.org/officeDocument/2006/relationships/themeOverride" Target="../theme/themeOverride10.xml"/><Relationship Id="rId2"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9.png"/><Relationship Id="rId1" Type="http://schemas.openxmlformats.org/officeDocument/2006/relationships/themeOverride" Target="../theme/themeOverride11.xml"/><Relationship Id="rId2"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0.png"/><Relationship Id="rId1" Type="http://schemas.openxmlformats.org/officeDocument/2006/relationships/themeOverride" Target="../theme/themeOverride12.xml"/><Relationship Id="rId2"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1.png"/><Relationship Id="rId1" Type="http://schemas.openxmlformats.org/officeDocument/2006/relationships/themeOverride" Target="../theme/themeOverride13.xml"/><Relationship Id="rId2" Type="http://schemas.openxmlformats.org/officeDocument/2006/relationships/slideLayout" Target="../slideLayouts/slideLayout173.xml"/></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173.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2.png"/><Relationship Id="rId1" Type="http://schemas.openxmlformats.org/officeDocument/2006/relationships/themeOverride" Target="../theme/themeOverride15.xml"/><Relationship Id="rId2"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3.png"/><Relationship Id="rId1" Type="http://schemas.openxmlformats.org/officeDocument/2006/relationships/themeOverride" Target="../theme/themeOverride16.xml"/><Relationship Id="rId2"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4.png"/><Relationship Id="rId1" Type="http://schemas.openxmlformats.org/officeDocument/2006/relationships/themeOverride" Target="../theme/themeOverride17.xml"/><Relationship Id="rId2"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5.png"/><Relationship Id="rId1" Type="http://schemas.openxmlformats.org/officeDocument/2006/relationships/themeOverride" Target="../theme/themeOverride18.xml"/><Relationship Id="rId2"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9.png"/><Relationship Id="rId1" Type="http://schemas.openxmlformats.org/officeDocument/2006/relationships/themeOverride" Target="../theme/themeOverride1.xml"/><Relationship Id="rId2"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6.png"/><Relationship Id="rId1" Type="http://schemas.openxmlformats.org/officeDocument/2006/relationships/themeOverride" Target="../theme/themeOverride19.xml"/><Relationship Id="rId2" Type="http://schemas.openxmlformats.org/officeDocument/2006/relationships/slideLayout" Target="../slideLayouts/slideLayout17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18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themeOverride" Target="../theme/themeOverride20.xml"/><Relationship Id="rId2" Type="http://schemas.openxmlformats.org/officeDocument/2006/relationships/slideLayout" Target="../slideLayouts/slideLayout1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0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themeOverride" Target="../theme/themeOverride21.xml"/><Relationship Id="rId2"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8.png"/><Relationship Id="rId1" Type="http://schemas.openxmlformats.org/officeDocument/2006/relationships/themeOverride" Target="../theme/themeOverride22.xml"/><Relationship Id="rId2"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0.png"/><Relationship Id="rId1" Type="http://schemas.openxmlformats.org/officeDocument/2006/relationships/themeOverride" Target="../theme/themeOverride2.xml"/><Relationship Id="rId2"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png"/><Relationship Id="rId1" Type="http://schemas.openxmlformats.org/officeDocument/2006/relationships/themeOverride" Target="../theme/themeOverride3.xml"/><Relationship Id="rId2"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 Id="rId3"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2.png"/><Relationship Id="rId1" Type="http://schemas.openxmlformats.org/officeDocument/2006/relationships/themeOverride" Target="../theme/themeOverride4.xml"/><Relationship Id="rId2" Type="http://schemas.openxmlformats.org/officeDocument/2006/relationships/slideLayout" Target="../slideLayouts/slideLayout17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7.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1.bin"/><Relationship Id="rId5" Type="http://schemas.openxmlformats.org/officeDocument/2006/relationships/image" Target="../media/image71.emf"/><Relationship Id="rId1" Type="http://schemas.openxmlformats.org/officeDocument/2006/relationships/vmlDrawing" Target="../drawings/vmlDrawing1.vml"/><Relationship Id="rId2"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0.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4.xml"/><Relationship Id="rId3" Type="http://schemas.openxmlformats.org/officeDocument/2006/relationships/image" Target="../media/image7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5.xml"/><Relationship Id="rId3"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3.png"/><Relationship Id="rId1" Type="http://schemas.openxmlformats.org/officeDocument/2006/relationships/themeOverride" Target="../theme/themeOverride5.xml"/><Relationship Id="rId2"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7.xml"/><Relationship Id="rId3"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105.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121.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50.xml"/><Relationship Id="rId3"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51.xml"/><Relationship Id="rId3" Type="http://schemas.openxmlformats.org/officeDocument/2006/relationships/image" Target="../media/image8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52.xml"/><Relationship Id="rId3"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173.xml"/><Relationship Id="rId3"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9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4.png"/><Relationship Id="rId1" Type="http://schemas.openxmlformats.org/officeDocument/2006/relationships/themeOverride" Target="../theme/themeOverride6.xml"/><Relationship Id="rId2" Type="http://schemas.openxmlformats.org/officeDocument/2006/relationships/slideLayout" Target="../slideLayouts/slideLayout17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92.jpeg"/></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131.xml"/><Relationship Id="rId2" Type="http://schemas.openxmlformats.org/officeDocument/2006/relationships/notesSlide" Target="../notesSlides/notesSlide5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9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9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97.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59.xml"/><Relationship Id="rId3" Type="http://schemas.openxmlformats.org/officeDocument/2006/relationships/image" Target="../media/image98.jpeg"/></Relationships>
</file>

<file path=ppt/slides/_rels/slide7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6.png"/><Relationship Id="rId1" Type="http://schemas.openxmlformats.org/officeDocument/2006/relationships/slideLayout" Target="../slideLayouts/slideLayout154.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131.xml"/><Relationship Id="rId2"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62.xml"/><Relationship Id="rId3" Type="http://schemas.openxmlformats.org/officeDocument/2006/relationships/image" Target="../media/image10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5.png"/><Relationship Id="rId1" Type="http://schemas.openxmlformats.org/officeDocument/2006/relationships/themeOverride" Target="../theme/themeOverride7.xml"/><Relationship Id="rId2" Type="http://schemas.openxmlformats.org/officeDocument/2006/relationships/slideLayout" Target="../slideLayouts/slideLayout17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1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65.xml"/><Relationship Id="rId2" Type="http://schemas.openxmlformats.org/officeDocument/2006/relationships/image" Target="../media/image11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1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17.jpeg"/><Relationship Id="rId3" Type="http://schemas.openxmlformats.org/officeDocument/2006/relationships/image" Target="../media/image118.jpeg"/></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1" Type="http://schemas.openxmlformats.org/officeDocument/2006/relationships/slideLayout" Target="../slideLayouts/slideLayout165.xml"/><Relationship Id="rId2" Type="http://schemas.openxmlformats.org/officeDocument/2006/relationships/notesSlide" Target="../notesSlides/notesSlide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64.xml"/><Relationship Id="rId3" Type="http://schemas.openxmlformats.org/officeDocument/2006/relationships/image" Target="../media/image12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2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67.xml"/><Relationship Id="rId3"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6.png"/><Relationship Id="rId1" Type="http://schemas.openxmlformats.org/officeDocument/2006/relationships/themeOverride" Target="../theme/themeOverride8.xml"/><Relationship Id="rId2" Type="http://schemas.openxmlformats.org/officeDocument/2006/relationships/slideLayout" Target="../slideLayouts/slideLayout17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123.png"/><Relationship Id="rId1" Type="http://schemas.openxmlformats.org/officeDocument/2006/relationships/themeOverride" Target="../theme/themeOverride24.xml"/><Relationship Id="rId2" Type="http://schemas.openxmlformats.org/officeDocument/2006/relationships/slideLayout" Target="../slideLayouts/slideLayout17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jpeg"/></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0700" y="664141"/>
            <a:ext cx="5410200" cy="5390526"/>
          </a:xfrm>
          <a:prstGeom prst="rect">
            <a:avLst/>
          </a:prstGeom>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Satan</a:t>
            </a:r>
            <a:r>
              <a:rPr lang="mr-IN"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a:t>
            </a:r>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s</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smtClean="0">
                <a:solidFill>
                  <a:srgbClr val="FFFFFF"/>
                </a:solidFill>
                <a:effectLst>
                  <a:glow rad="241300">
                    <a:srgbClr val="000000">
                      <a:alpha val="75000"/>
                    </a:srgbClr>
                  </a:glow>
                </a:effectLst>
                <a:latin typeface="Arial" charset="0"/>
                <a:ea typeface="ＭＳ Ｐゴシック" charset="0"/>
                <a:cs typeface="ＭＳ Ｐゴシック" charset="0"/>
              </a:rPr>
              <a:t>Rev. 13–14</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8204451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USDEBT2.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156805" y="-1169889"/>
            <a:ext cx="6845684" cy="9687506"/>
          </a:xfrm>
          <a:prstGeom prst="rect">
            <a:avLst/>
          </a:prstGeom>
        </p:spPr>
      </p:pic>
      <p:sp>
        <p:nvSpPr>
          <p:cNvPr id="881666" name="Rectangle 2"/>
          <p:cNvSpPr>
            <a:spLocks noGrp="1" noChangeArrowheads="1"/>
          </p:cNvSpPr>
          <p:nvPr>
            <p:ph type="ctrTitle"/>
          </p:nvPr>
        </p:nvSpPr>
        <p:spPr>
          <a:xfrm>
            <a:off x="0" y="0"/>
            <a:ext cx="9144000" cy="800100"/>
          </a:xfrm>
          <a:solidFill>
            <a:srgbClr val="FF0000"/>
          </a:solid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USA Private Debt in Green (1952-2009)</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932456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970282"/>
            <a:ext cx="9144000" cy="800100"/>
          </a:xfrm>
          <a:solidFill>
            <a:srgbClr val="FF0000"/>
          </a:solid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US Gross National Debt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39076" y="-52954"/>
            <a:ext cx="7659077" cy="6904900"/>
          </a:xfrm>
          <a:prstGeom prst="rect">
            <a:avLst/>
          </a:prstGeom>
        </p:spPr>
      </p:pic>
      <p:sp>
        <p:nvSpPr>
          <p:cNvPr id="5" name="Rectangle 2"/>
          <p:cNvSpPr txBox="1">
            <a:spLocks noChangeArrowheads="1"/>
          </p:cNvSpPr>
          <p:nvPr/>
        </p:nvSpPr>
        <p:spPr bwMode="auto">
          <a:xfrm>
            <a:off x="3849077" y="1491571"/>
            <a:ext cx="1817078" cy="1458747"/>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2008</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$10T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326922" y="-71496"/>
            <a:ext cx="1817078" cy="1458747"/>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2013</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$17T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4" name="Freeform 3"/>
          <p:cNvSpPr/>
          <p:nvPr/>
        </p:nvSpPr>
        <p:spPr>
          <a:xfrm>
            <a:off x="1581406" y="1113381"/>
            <a:ext cx="5678684" cy="3259923"/>
          </a:xfrm>
          <a:custGeom>
            <a:avLst/>
            <a:gdLst>
              <a:gd name="connsiteX0" fmla="*/ 0 w 5678684"/>
              <a:gd name="connsiteY0" fmla="*/ 3259923 h 3259923"/>
              <a:gd name="connsiteX1" fmla="*/ 155744 w 5678684"/>
              <a:gd name="connsiteY1" fmla="*/ 3247942 h 3259923"/>
              <a:gd name="connsiteX2" fmla="*/ 179705 w 5678684"/>
              <a:gd name="connsiteY2" fmla="*/ 3223978 h 3259923"/>
              <a:gd name="connsiteX3" fmla="*/ 215646 w 5678684"/>
              <a:gd name="connsiteY3" fmla="*/ 3211997 h 3259923"/>
              <a:gd name="connsiteX4" fmla="*/ 287528 w 5678684"/>
              <a:gd name="connsiteY4" fmla="*/ 3164070 h 3259923"/>
              <a:gd name="connsiteX5" fmla="*/ 323469 w 5678684"/>
              <a:gd name="connsiteY5" fmla="*/ 3140107 h 3259923"/>
              <a:gd name="connsiteX6" fmla="*/ 527135 w 5678684"/>
              <a:gd name="connsiteY6" fmla="*/ 3128125 h 3259923"/>
              <a:gd name="connsiteX7" fmla="*/ 658919 w 5678684"/>
              <a:gd name="connsiteY7" fmla="*/ 3104162 h 3259923"/>
              <a:gd name="connsiteX8" fmla="*/ 730801 w 5678684"/>
              <a:gd name="connsiteY8" fmla="*/ 3080198 h 3259923"/>
              <a:gd name="connsiteX9" fmla="*/ 814663 w 5678684"/>
              <a:gd name="connsiteY9" fmla="*/ 3044253 h 3259923"/>
              <a:gd name="connsiteX10" fmla="*/ 922487 w 5678684"/>
              <a:gd name="connsiteY10" fmla="*/ 3020290 h 3259923"/>
              <a:gd name="connsiteX11" fmla="*/ 1042290 w 5678684"/>
              <a:gd name="connsiteY11" fmla="*/ 3008308 h 3259923"/>
              <a:gd name="connsiteX12" fmla="*/ 1485563 w 5678684"/>
              <a:gd name="connsiteY12" fmla="*/ 2984345 h 3259923"/>
              <a:gd name="connsiteX13" fmla="*/ 1581406 w 5678684"/>
              <a:gd name="connsiteY13" fmla="*/ 2960382 h 3259923"/>
              <a:gd name="connsiteX14" fmla="*/ 1713189 w 5678684"/>
              <a:gd name="connsiteY14" fmla="*/ 2948400 h 3259923"/>
              <a:gd name="connsiteX15" fmla="*/ 2096561 w 5678684"/>
              <a:gd name="connsiteY15" fmla="*/ 2936419 h 3259923"/>
              <a:gd name="connsiteX16" fmla="*/ 2132502 w 5678684"/>
              <a:gd name="connsiteY16" fmla="*/ 2924437 h 3259923"/>
              <a:gd name="connsiteX17" fmla="*/ 2324187 w 5678684"/>
              <a:gd name="connsiteY17" fmla="*/ 2900474 h 3259923"/>
              <a:gd name="connsiteX18" fmla="*/ 2432010 w 5678684"/>
              <a:gd name="connsiteY18" fmla="*/ 2864529 h 3259923"/>
              <a:gd name="connsiteX19" fmla="*/ 2467951 w 5678684"/>
              <a:gd name="connsiteY19" fmla="*/ 2852547 h 3259923"/>
              <a:gd name="connsiteX20" fmla="*/ 2527853 w 5678684"/>
              <a:gd name="connsiteY20" fmla="*/ 2816602 h 3259923"/>
              <a:gd name="connsiteX21" fmla="*/ 2563794 w 5678684"/>
              <a:gd name="connsiteY21" fmla="*/ 2792639 h 3259923"/>
              <a:gd name="connsiteX22" fmla="*/ 2731519 w 5678684"/>
              <a:gd name="connsiteY22" fmla="*/ 2756694 h 3259923"/>
              <a:gd name="connsiteX23" fmla="*/ 2767460 w 5678684"/>
              <a:gd name="connsiteY23" fmla="*/ 2744712 h 3259923"/>
              <a:gd name="connsiteX24" fmla="*/ 2839342 w 5678684"/>
              <a:gd name="connsiteY24" fmla="*/ 2696785 h 3259923"/>
              <a:gd name="connsiteX25" fmla="*/ 2947165 w 5678684"/>
              <a:gd name="connsiteY25" fmla="*/ 2600932 h 3259923"/>
              <a:gd name="connsiteX26" fmla="*/ 2995087 w 5678684"/>
              <a:gd name="connsiteY26" fmla="*/ 2576969 h 3259923"/>
              <a:gd name="connsiteX27" fmla="*/ 3031028 w 5678684"/>
              <a:gd name="connsiteY27" fmla="*/ 2553006 h 3259923"/>
              <a:gd name="connsiteX28" fmla="*/ 3102910 w 5678684"/>
              <a:gd name="connsiteY28" fmla="*/ 2529042 h 3259923"/>
              <a:gd name="connsiteX29" fmla="*/ 3138851 w 5678684"/>
              <a:gd name="connsiteY29" fmla="*/ 2517061 h 3259923"/>
              <a:gd name="connsiteX30" fmla="*/ 3246674 w 5678684"/>
              <a:gd name="connsiteY30" fmla="*/ 2493097 h 3259923"/>
              <a:gd name="connsiteX31" fmla="*/ 3342517 w 5678684"/>
              <a:gd name="connsiteY31" fmla="*/ 2433189 h 3259923"/>
              <a:gd name="connsiteX32" fmla="*/ 3378458 w 5678684"/>
              <a:gd name="connsiteY32" fmla="*/ 2421207 h 3259923"/>
              <a:gd name="connsiteX33" fmla="*/ 3414399 w 5678684"/>
              <a:gd name="connsiteY33" fmla="*/ 2397244 h 3259923"/>
              <a:gd name="connsiteX34" fmla="*/ 3474301 w 5678684"/>
              <a:gd name="connsiteY34" fmla="*/ 2349317 h 3259923"/>
              <a:gd name="connsiteX35" fmla="*/ 3510242 w 5678684"/>
              <a:gd name="connsiteY35" fmla="*/ 2325354 h 3259923"/>
              <a:gd name="connsiteX36" fmla="*/ 3582124 w 5678684"/>
              <a:gd name="connsiteY36" fmla="*/ 2301391 h 3259923"/>
              <a:gd name="connsiteX37" fmla="*/ 3677966 w 5678684"/>
              <a:gd name="connsiteY37" fmla="*/ 2277427 h 3259923"/>
              <a:gd name="connsiteX38" fmla="*/ 3737868 w 5678684"/>
              <a:gd name="connsiteY38" fmla="*/ 2241483 h 3259923"/>
              <a:gd name="connsiteX39" fmla="*/ 3821731 w 5678684"/>
              <a:gd name="connsiteY39" fmla="*/ 2217519 h 3259923"/>
              <a:gd name="connsiteX40" fmla="*/ 3917573 w 5678684"/>
              <a:gd name="connsiteY40" fmla="*/ 2145629 h 3259923"/>
              <a:gd name="connsiteX41" fmla="*/ 3953514 w 5678684"/>
              <a:gd name="connsiteY41" fmla="*/ 2121666 h 3259923"/>
              <a:gd name="connsiteX42" fmla="*/ 3977475 w 5678684"/>
              <a:gd name="connsiteY42" fmla="*/ 2085721 h 3259923"/>
              <a:gd name="connsiteX43" fmla="*/ 4013416 w 5678684"/>
              <a:gd name="connsiteY43" fmla="*/ 2073739 h 3259923"/>
              <a:gd name="connsiteX44" fmla="*/ 4109259 w 5678684"/>
              <a:gd name="connsiteY44" fmla="*/ 2001849 h 3259923"/>
              <a:gd name="connsiteX45" fmla="*/ 4169161 w 5678684"/>
              <a:gd name="connsiteY45" fmla="*/ 1917978 h 3259923"/>
              <a:gd name="connsiteX46" fmla="*/ 4241043 w 5678684"/>
              <a:gd name="connsiteY46" fmla="*/ 1870051 h 3259923"/>
              <a:gd name="connsiteX47" fmla="*/ 4324905 w 5678684"/>
              <a:gd name="connsiteY47" fmla="*/ 1774198 h 3259923"/>
              <a:gd name="connsiteX48" fmla="*/ 4348866 w 5678684"/>
              <a:gd name="connsiteY48" fmla="*/ 1738253 h 3259923"/>
              <a:gd name="connsiteX49" fmla="*/ 4372827 w 5678684"/>
              <a:gd name="connsiteY49" fmla="*/ 1666363 h 3259923"/>
              <a:gd name="connsiteX50" fmla="*/ 4396787 w 5678684"/>
              <a:gd name="connsiteY50" fmla="*/ 1630418 h 3259923"/>
              <a:gd name="connsiteX51" fmla="*/ 4408768 w 5678684"/>
              <a:gd name="connsiteY51" fmla="*/ 1594473 h 3259923"/>
              <a:gd name="connsiteX52" fmla="*/ 4456689 w 5678684"/>
              <a:gd name="connsiteY52" fmla="*/ 1522583 h 3259923"/>
              <a:gd name="connsiteX53" fmla="*/ 4480650 w 5678684"/>
              <a:gd name="connsiteY53" fmla="*/ 1402767 h 3259923"/>
              <a:gd name="connsiteX54" fmla="*/ 4528571 w 5678684"/>
              <a:gd name="connsiteY54" fmla="*/ 1270968 h 3259923"/>
              <a:gd name="connsiteX55" fmla="*/ 4564512 w 5678684"/>
              <a:gd name="connsiteY55" fmla="*/ 1258987 h 3259923"/>
              <a:gd name="connsiteX56" fmla="*/ 4600453 w 5678684"/>
              <a:gd name="connsiteY56" fmla="*/ 1199078 h 3259923"/>
              <a:gd name="connsiteX57" fmla="*/ 4612434 w 5678684"/>
              <a:gd name="connsiteY57" fmla="*/ 1151152 h 3259923"/>
              <a:gd name="connsiteX58" fmla="*/ 4648375 w 5678684"/>
              <a:gd name="connsiteY58" fmla="*/ 1139170 h 3259923"/>
              <a:gd name="connsiteX59" fmla="*/ 4720257 w 5678684"/>
              <a:gd name="connsiteY59" fmla="*/ 1091244 h 3259923"/>
              <a:gd name="connsiteX60" fmla="*/ 4744217 w 5678684"/>
              <a:gd name="connsiteY60" fmla="*/ 1067280 h 3259923"/>
              <a:gd name="connsiteX61" fmla="*/ 4816099 w 5678684"/>
              <a:gd name="connsiteY61" fmla="*/ 1007372 h 3259923"/>
              <a:gd name="connsiteX62" fmla="*/ 4852040 w 5678684"/>
              <a:gd name="connsiteY62" fmla="*/ 959445 h 3259923"/>
              <a:gd name="connsiteX63" fmla="*/ 4935903 w 5678684"/>
              <a:gd name="connsiteY63" fmla="*/ 923500 h 3259923"/>
              <a:gd name="connsiteX64" fmla="*/ 5043726 w 5678684"/>
              <a:gd name="connsiteY64" fmla="*/ 803684 h 3259923"/>
              <a:gd name="connsiteX65" fmla="*/ 5055706 w 5678684"/>
              <a:gd name="connsiteY65" fmla="*/ 767739 h 3259923"/>
              <a:gd name="connsiteX66" fmla="*/ 5079667 w 5678684"/>
              <a:gd name="connsiteY66" fmla="*/ 731794 h 3259923"/>
              <a:gd name="connsiteX67" fmla="*/ 5091647 w 5678684"/>
              <a:gd name="connsiteY67" fmla="*/ 683867 h 3259923"/>
              <a:gd name="connsiteX68" fmla="*/ 5163529 w 5678684"/>
              <a:gd name="connsiteY68" fmla="*/ 611977 h 3259923"/>
              <a:gd name="connsiteX69" fmla="*/ 5187490 w 5678684"/>
              <a:gd name="connsiteY69" fmla="*/ 576032 h 3259923"/>
              <a:gd name="connsiteX70" fmla="*/ 5211451 w 5678684"/>
              <a:gd name="connsiteY70" fmla="*/ 492161 h 3259923"/>
              <a:gd name="connsiteX71" fmla="*/ 5247392 w 5678684"/>
              <a:gd name="connsiteY71" fmla="*/ 468198 h 3259923"/>
              <a:gd name="connsiteX72" fmla="*/ 5271353 w 5678684"/>
              <a:gd name="connsiteY72" fmla="*/ 420271 h 3259923"/>
              <a:gd name="connsiteX73" fmla="*/ 5307294 w 5678684"/>
              <a:gd name="connsiteY73" fmla="*/ 384326 h 3259923"/>
              <a:gd name="connsiteX74" fmla="*/ 5343235 w 5678684"/>
              <a:gd name="connsiteY74" fmla="*/ 300454 h 3259923"/>
              <a:gd name="connsiteX75" fmla="*/ 5379176 w 5678684"/>
              <a:gd name="connsiteY75" fmla="*/ 288473 h 3259923"/>
              <a:gd name="connsiteX76" fmla="*/ 5403136 w 5678684"/>
              <a:gd name="connsiteY76" fmla="*/ 264509 h 3259923"/>
              <a:gd name="connsiteX77" fmla="*/ 5415117 w 5678684"/>
              <a:gd name="connsiteY77" fmla="*/ 228564 h 3259923"/>
              <a:gd name="connsiteX78" fmla="*/ 5451058 w 5678684"/>
              <a:gd name="connsiteY78" fmla="*/ 204601 h 3259923"/>
              <a:gd name="connsiteX79" fmla="*/ 5486999 w 5678684"/>
              <a:gd name="connsiteY79" fmla="*/ 156674 h 3259923"/>
              <a:gd name="connsiteX80" fmla="*/ 5534920 w 5678684"/>
              <a:gd name="connsiteY80" fmla="*/ 120730 h 3259923"/>
              <a:gd name="connsiteX81" fmla="*/ 5546901 w 5678684"/>
              <a:gd name="connsiteY81" fmla="*/ 84785 h 3259923"/>
              <a:gd name="connsiteX82" fmla="*/ 5618783 w 5678684"/>
              <a:gd name="connsiteY82" fmla="*/ 36858 h 3259923"/>
              <a:gd name="connsiteX83" fmla="*/ 5678684 w 5678684"/>
              <a:gd name="connsiteY83" fmla="*/ 913 h 325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678684" h="3259923">
                <a:moveTo>
                  <a:pt x="0" y="3259923"/>
                </a:moveTo>
                <a:cubicBezTo>
                  <a:pt x="51915" y="3255929"/>
                  <a:pt x="104687" y="3258154"/>
                  <a:pt x="155744" y="3247942"/>
                </a:cubicBezTo>
                <a:cubicBezTo>
                  <a:pt x="166821" y="3245726"/>
                  <a:pt x="170019" y="3229790"/>
                  <a:pt x="179705" y="3223978"/>
                </a:cubicBezTo>
                <a:cubicBezTo>
                  <a:pt x="190534" y="3217480"/>
                  <a:pt x="203666" y="3215991"/>
                  <a:pt x="215646" y="3211997"/>
                </a:cubicBezTo>
                <a:cubicBezTo>
                  <a:pt x="283778" y="3143858"/>
                  <a:pt x="218176" y="3198750"/>
                  <a:pt x="287528" y="3164070"/>
                </a:cubicBezTo>
                <a:cubicBezTo>
                  <a:pt x="300407" y="3157630"/>
                  <a:pt x="309229" y="3142243"/>
                  <a:pt x="323469" y="3140107"/>
                </a:cubicBezTo>
                <a:cubicBezTo>
                  <a:pt x="390722" y="3130018"/>
                  <a:pt x="459246" y="3132119"/>
                  <a:pt x="527135" y="3128125"/>
                </a:cubicBezTo>
                <a:cubicBezTo>
                  <a:pt x="586188" y="3119688"/>
                  <a:pt x="607574" y="3119567"/>
                  <a:pt x="658919" y="3104162"/>
                </a:cubicBezTo>
                <a:cubicBezTo>
                  <a:pt x="683111" y="3096904"/>
                  <a:pt x="708211" y="3091494"/>
                  <a:pt x="730801" y="3080198"/>
                </a:cubicBezTo>
                <a:cubicBezTo>
                  <a:pt x="773392" y="3058900"/>
                  <a:pt x="773535" y="3056005"/>
                  <a:pt x="814663" y="3044253"/>
                </a:cubicBezTo>
                <a:cubicBezTo>
                  <a:pt x="839567" y="3037137"/>
                  <a:pt x="899336" y="3023377"/>
                  <a:pt x="922487" y="3020290"/>
                </a:cubicBezTo>
                <a:cubicBezTo>
                  <a:pt x="962268" y="3014985"/>
                  <a:pt x="1002356" y="3012302"/>
                  <a:pt x="1042290" y="3008308"/>
                </a:cubicBezTo>
                <a:cubicBezTo>
                  <a:pt x="1210123" y="2952360"/>
                  <a:pt x="1033042" y="3007554"/>
                  <a:pt x="1485563" y="2984345"/>
                </a:cubicBezTo>
                <a:cubicBezTo>
                  <a:pt x="1625773" y="2977154"/>
                  <a:pt x="1484022" y="2974295"/>
                  <a:pt x="1581406" y="2960382"/>
                </a:cubicBezTo>
                <a:cubicBezTo>
                  <a:pt x="1625071" y="2954143"/>
                  <a:pt x="1669128" y="2950450"/>
                  <a:pt x="1713189" y="2948400"/>
                </a:cubicBezTo>
                <a:cubicBezTo>
                  <a:pt x="1840904" y="2942459"/>
                  <a:pt x="1968770" y="2940413"/>
                  <a:pt x="2096561" y="2936419"/>
                </a:cubicBezTo>
                <a:cubicBezTo>
                  <a:pt x="2108541" y="2932425"/>
                  <a:pt x="2120251" y="2927500"/>
                  <a:pt x="2132502" y="2924437"/>
                </a:cubicBezTo>
                <a:cubicBezTo>
                  <a:pt x="2203238" y="2906750"/>
                  <a:pt x="2242346" y="2907914"/>
                  <a:pt x="2324187" y="2900474"/>
                </a:cubicBezTo>
                <a:lnTo>
                  <a:pt x="2432010" y="2864529"/>
                </a:lnTo>
                <a:cubicBezTo>
                  <a:pt x="2443990" y="2860535"/>
                  <a:pt x="2457122" y="2859045"/>
                  <a:pt x="2467951" y="2852547"/>
                </a:cubicBezTo>
                <a:cubicBezTo>
                  <a:pt x="2487918" y="2840565"/>
                  <a:pt x="2508107" y="2828945"/>
                  <a:pt x="2527853" y="2816602"/>
                </a:cubicBezTo>
                <a:cubicBezTo>
                  <a:pt x="2540063" y="2808970"/>
                  <a:pt x="2550636" y="2798488"/>
                  <a:pt x="2563794" y="2792639"/>
                </a:cubicBezTo>
                <a:cubicBezTo>
                  <a:pt x="2630597" y="2762945"/>
                  <a:pt x="2656024" y="2766131"/>
                  <a:pt x="2731519" y="2756694"/>
                </a:cubicBezTo>
                <a:cubicBezTo>
                  <a:pt x="2743499" y="2752700"/>
                  <a:pt x="2756953" y="2751718"/>
                  <a:pt x="2767460" y="2744712"/>
                </a:cubicBezTo>
                <a:cubicBezTo>
                  <a:pt x="2857200" y="2684878"/>
                  <a:pt x="2753884" y="2725275"/>
                  <a:pt x="2839342" y="2696785"/>
                </a:cubicBezTo>
                <a:cubicBezTo>
                  <a:pt x="2887862" y="2648259"/>
                  <a:pt x="2897281" y="2629439"/>
                  <a:pt x="2947165" y="2600932"/>
                </a:cubicBezTo>
                <a:cubicBezTo>
                  <a:pt x="2962671" y="2592070"/>
                  <a:pt x="2979581" y="2585831"/>
                  <a:pt x="2995087" y="2576969"/>
                </a:cubicBezTo>
                <a:cubicBezTo>
                  <a:pt x="3007589" y="2569825"/>
                  <a:pt x="3017870" y="2558855"/>
                  <a:pt x="3031028" y="2553006"/>
                </a:cubicBezTo>
                <a:cubicBezTo>
                  <a:pt x="3054108" y="2542747"/>
                  <a:pt x="3078949" y="2537030"/>
                  <a:pt x="3102910" y="2529042"/>
                </a:cubicBezTo>
                <a:cubicBezTo>
                  <a:pt x="3114890" y="2525048"/>
                  <a:pt x="3126468" y="2519538"/>
                  <a:pt x="3138851" y="2517061"/>
                </a:cubicBezTo>
                <a:cubicBezTo>
                  <a:pt x="3155119" y="2513807"/>
                  <a:pt x="3227336" y="2500350"/>
                  <a:pt x="3246674" y="2493097"/>
                </a:cubicBezTo>
                <a:cubicBezTo>
                  <a:pt x="3321175" y="2465156"/>
                  <a:pt x="3270558" y="2474313"/>
                  <a:pt x="3342517" y="2433189"/>
                </a:cubicBezTo>
                <a:cubicBezTo>
                  <a:pt x="3353481" y="2426923"/>
                  <a:pt x="3367163" y="2426855"/>
                  <a:pt x="3378458" y="2421207"/>
                </a:cubicBezTo>
                <a:cubicBezTo>
                  <a:pt x="3391337" y="2414767"/>
                  <a:pt x="3402419" y="2405232"/>
                  <a:pt x="3414399" y="2397244"/>
                </a:cubicBezTo>
                <a:cubicBezTo>
                  <a:pt x="3454789" y="2336651"/>
                  <a:pt x="3416432" y="2378254"/>
                  <a:pt x="3474301" y="2349317"/>
                </a:cubicBezTo>
                <a:cubicBezTo>
                  <a:pt x="3487180" y="2342877"/>
                  <a:pt x="3497084" y="2331202"/>
                  <a:pt x="3510242" y="2325354"/>
                </a:cubicBezTo>
                <a:cubicBezTo>
                  <a:pt x="3533322" y="2315095"/>
                  <a:pt x="3558163" y="2309379"/>
                  <a:pt x="3582124" y="2301391"/>
                </a:cubicBezTo>
                <a:cubicBezTo>
                  <a:pt x="3637386" y="2282968"/>
                  <a:pt x="3605676" y="2291887"/>
                  <a:pt x="3677966" y="2277427"/>
                </a:cubicBezTo>
                <a:cubicBezTo>
                  <a:pt x="3697933" y="2265446"/>
                  <a:pt x="3716589" y="2250941"/>
                  <a:pt x="3737868" y="2241483"/>
                </a:cubicBezTo>
                <a:cubicBezTo>
                  <a:pt x="3768890" y="2227694"/>
                  <a:pt x="3792528" y="2233745"/>
                  <a:pt x="3821731" y="2217519"/>
                </a:cubicBezTo>
                <a:cubicBezTo>
                  <a:pt x="3958534" y="2141510"/>
                  <a:pt x="3851473" y="2198516"/>
                  <a:pt x="3917573" y="2145629"/>
                </a:cubicBezTo>
                <a:cubicBezTo>
                  <a:pt x="3928816" y="2136633"/>
                  <a:pt x="3941534" y="2129654"/>
                  <a:pt x="3953514" y="2121666"/>
                </a:cubicBezTo>
                <a:cubicBezTo>
                  <a:pt x="3961501" y="2109684"/>
                  <a:pt x="3966231" y="2094717"/>
                  <a:pt x="3977475" y="2085721"/>
                </a:cubicBezTo>
                <a:cubicBezTo>
                  <a:pt x="3987336" y="2077831"/>
                  <a:pt x="4002377" y="2079872"/>
                  <a:pt x="4013416" y="2073739"/>
                </a:cubicBezTo>
                <a:cubicBezTo>
                  <a:pt x="4074378" y="2039867"/>
                  <a:pt x="4072906" y="2038207"/>
                  <a:pt x="4109259" y="2001849"/>
                </a:cubicBezTo>
                <a:cubicBezTo>
                  <a:pt x="4125493" y="1953139"/>
                  <a:pt x="4117477" y="1959330"/>
                  <a:pt x="4169161" y="1917978"/>
                </a:cubicBezTo>
                <a:cubicBezTo>
                  <a:pt x="4191648" y="1899987"/>
                  <a:pt x="4241043" y="1870051"/>
                  <a:pt x="4241043" y="1870051"/>
                </a:cubicBezTo>
                <a:cubicBezTo>
                  <a:pt x="4296950" y="1786180"/>
                  <a:pt x="4265002" y="1814137"/>
                  <a:pt x="4324905" y="1774198"/>
                </a:cubicBezTo>
                <a:cubicBezTo>
                  <a:pt x="4332892" y="1762216"/>
                  <a:pt x="4343018" y="1751412"/>
                  <a:pt x="4348866" y="1738253"/>
                </a:cubicBezTo>
                <a:cubicBezTo>
                  <a:pt x="4359124" y="1715170"/>
                  <a:pt x="4358817" y="1687381"/>
                  <a:pt x="4372827" y="1666363"/>
                </a:cubicBezTo>
                <a:cubicBezTo>
                  <a:pt x="4380814" y="1654381"/>
                  <a:pt x="4390348" y="1643298"/>
                  <a:pt x="4396787" y="1630418"/>
                </a:cubicBezTo>
                <a:cubicBezTo>
                  <a:pt x="4402435" y="1619121"/>
                  <a:pt x="4402635" y="1605514"/>
                  <a:pt x="4408768" y="1594473"/>
                </a:cubicBezTo>
                <a:cubicBezTo>
                  <a:pt x="4422753" y="1569297"/>
                  <a:pt x="4456689" y="1522583"/>
                  <a:pt x="4456689" y="1522583"/>
                </a:cubicBezTo>
                <a:cubicBezTo>
                  <a:pt x="4483754" y="1441377"/>
                  <a:pt x="4453118" y="1540440"/>
                  <a:pt x="4480650" y="1402767"/>
                </a:cubicBezTo>
                <a:cubicBezTo>
                  <a:pt x="4485470" y="1378666"/>
                  <a:pt x="4496238" y="1296837"/>
                  <a:pt x="4528571" y="1270968"/>
                </a:cubicBezTo>
                <a:cubicBezTo>
                  <a:pt x="4538432" y="1263079"/>
                  <a:pt x="4552532" y="1262981"/>
                  <a:pt x="4564512" y="1258987"/>
                </a:cubicBezTo>
                <a:cubicBezTo>
                  <a:pt x="4594622" y="1228873"/>
                  <a:pt x="4588011" y="1242630"/>
                  <a:pt x="4600453" y="1199078"/>
                </a:cubicBezTo>
                <a:cubicBezTo>
                  <a:pt x="4604976" y="1183245"/>
                  <a:pt x="4602148" y="1164011"/>
                  <a:pt x="4612434" y="1151152"/>
                </a:cubicBezTo>
                <a:cubicBezTo>
                  <a:pt x="4620323" y="1141290"/>
                  <a:pt x="4637336" y="1145303"/>
                  <a:pt x="4648375" y="1139170"/>
                </a:cubicBezTo>
                <a:cubicBezTo>
                  <a:pt x="4673548" y="1125183"/>
                  <a:pt x="4699895" y="1111609"/>
                  <a:pt x="4720257" y="1091244"/>
                </a:cubicBezTo>
                <a:cubicBezTo>
                  <a:pt x="4728244" y="1083256"/>
                  <a:pt x="4735397" y="1074337"/>
                  <a:pt x="4744217" y="1067280"/>
                </a:cubicBezTo>
                <a:cubicBezTo>
                  <a:pt x="4794638" y="1026938"/>
                  <a:pt x="4769527" y="1061713"/>
                  <a:pt x="4816099" y="1007372"/>
                </a:cubicBezTo>
                <a:cubicBezTo>
                  <a:pt x="4829094" y="992210"/>
                  <a:pt x="4835682" y="970897"/>
                  <a:pt x="4852040" y="959445"/>
                </a:cubicBezTo>
                <a:cubicBezTo>
                  <a:pt x="4876955" y="942002"/>
                  <a:pt x="4907949" y="935482"/>
                  <a:pt x="4935903" y="923500"/>
                </a:cubicBezTo>
                <a:cubicBezTo>
                  <a:pt x="5029947" y="829446"/>
                  <a:pt x="4997836" y="872525"/>
                  <a:pt x="5043726" y="803684"/>
                </a:cubicBezTo>
                <a:cubicBezTo>
                  <a:pt x="5047719" y="791702"/>
                  <a:pt x="5050058" y="779036"/>
                  <a:pt x="5055706" y="767739"/>
                </a:cubicBezTo>
                <a:cubicBezTo>
                  <a:pt x="5062145" y="754859"/>
                  <a:pt x="5073995" y="745030"/>
                  <a:pt x="5079667" y="731794"/>
                </a:cubicBezTo>
                <a:cubicBezTo>
                  <a:pt x="5086153" y="716658"/>
                  <a:pt x="5082204" y="697358"/>
                  <a:pt x="5091647" y="683867"/>
                </a:cubicBezTo>
                <a:cubicBezTo>
                  <a:pt x="5111079" y="656104"/>
                  <a:pt x="5144733" y="640174"/>
                  <a:pt x="5163529" y="611977"/>
                </a:cubicBezTo>
                <a:lnTo>
                  <a:pt x="5187490" y="576032"/>
                </a:lnTo>
                <a:cubicBezTo>
                  <a:pt x="5188272" y="572904"/>
                  <a:pt x="5205203" y="499972"/>
                  <a:pt x="5211451" y="492161"/>
                </a:cubicBezTo>
                <a:cubicBezTo>
                  <a:pt x="5220445" y="480917"/>
                  <a:pt x="5235412" y="476186"/>
                  <a:pt x="5247392" y="468198"/>
                </a:cubicBezTo>
                <a:cubicBezTo>
                  <a:pt x="5255379" y="452222"/>
                  <a:pt x="5260972" y="434806"/>
                  <a:pt x="5271353" y="420271"/>
                </a:cubicBezTo>
                <a:cubicBezTo>
                  <a:pt x="5281201" y="406483"/>
                  <a:pt x="5297896" y="398425"/>
                  <a:pt x="5307294" y="384326"/>
                </a:cubicBezTo>
                <a:cubicBezTo>
                  <a:pt x="5335933" y="341362"/>
                  <a:pt x="5298054" y="345640"/>
                  <a:pt x="5343235" y="300454"/>
                </a:cubicBezTo>
                <a:cubicBezTo>
                  <a:pt x="5352164" y="291524"/>
                  <a:pt x="5367196" y="292467"/>
                  <a:pt x="5379176" y="288473"/>
                </a:cubicBezTo>
                <a:cubicBezTo>
                  <a:pt x="5387163" y="280485"/>
                  <a:pt x="5397325" y="274195"/>
                  <a:pt x="5403136" y="264509"/>
                </a:cubicBezTo>
                <a:cubicBezTo>
                  <a:pt x="5409633" y="253679"/>
                  <a:pt x="5407228" y="238427"/>
                  <a:pt x="5415117" y="228564"/>
                </a:cubicBezTo>
                <a:cubicBezTo>
                  <a:pt x="5424111" y="217320"/>
                  <a:pt x="5439078" y="212589"/>
                  <a:pt x="5451058" y="204601"/>
                </a:cubicBezTo>
                <a:cubicBezTo>
                  <a:pt x="5463038" y="188625"/>
                  <a:pt x="5472880" y="170795"/>
                  <a:pt x="5486999" y="156674"/>
                </a:cubicBezTo>
                <a:cubicBezTo>
                  <a:pt x="5501118" y="142554"/>
                  <a:pt x="5522138" y="136070"/>
                  <a:pt x="5534920" y="120730"/>
                </a:cubicBezTo>
                <a:cubicBezTo>
                  <a:pt x="5543005" y="111027"/>
                  <a:pt x="5540404" y="95615"/>
                  <a:pt x="5546901" y="84785"/>
                </a:cubicBezTo>
                <a:cubicBezTo>
                  <a:pt x="5562583" y="58645"/>
                  <a:pt x="5593812" y="49345"/>
                  <a:pt x="5618783" y="36858"/>
                </a:cubicBezTo>
                <a:cubicBezTo>
                  <a:pt x="5649388" y="-9056"/>
                  <a:pt x="5628343" y="913"/>
                  <a:pt x="5678684" y="913"/>
                </a:cubicBezTo>
              </a:path>
            </a:pathLst>
          </a:custGeom>
          <a:ln w="76200" cmpd="sng">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7" name="TextBox 6"/>
          <p:cNvSpPr txBox="1"/>
          <p:nvPr/>
        </p:nvSpPr>
        <p:spPr>
          <a:xfrm rot="16200000">
            <a:off x="7006361" y="5742621"/>
            <a:ext cx="641121" cy="338554"/>
          </a:xfrm>
          <a:prstGeom prst="rect">
            <a:avLst/>
          </a:prstGeom>
          <a:noFill/>
        </p:spPr>
        <p:txBody>
          <a:bodyPr wrap="none" rtlCol="0">
            <a:spAutoFit/>
          </a:bodyPr>
          <a:lstStyle/>
          <a:p>
            <a:r>
              <a:rPr lang="en-US" sz="1600" dirty="0" smtClean="0">
                <a:latin typeface="Arial"/>
                <a:cs typeface="Arial"/>
              </a:rPr>
              <a:t>2013</a:t>
            </a:r>
            <a:endParaRPr lang="en-US" sz="1600" dirty="0">
              <a:latin typeface="Arial"/>
              <a:cs typeface="Arial"/>
            </a:endParaRPr>
          </a:p>
        </p:txBody>
      </p:sp>
    </p:spTree>
    <p:extLst>
      <p:ext uri="{BB962C8B-B14F-4D97-AF65-F5344CB8AC3E}">
        <p14:creationId xmlns:p14="http://schemas.microsoft.com/office/powerpoint/2010/main" val="290171222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81000"/>
            <a:ext cx="9144000" cy="6092190"/>
          </a:xfrm>
          <a:prstGeom prst="rect">
            <a:avLst/>
          </a:prstGeom>
        </p:spPr>
      </p:pic>
      <p:sp>
        <p:nvSpPr>
          <p:cNvPr id="881666" name="Rectangle 2"/>
          <p:cNvSpPr>
            <a:spLocks noGrp="1" noChangeArrowheads="1"/>
          </p:cNvSpPr>
          <p:nvPr>
            <p:ph type="ctrTitle"/>
          </p:nvPr>
        </p:nvSpPr>
        <p:spPr>
          <a:xfrm>
            <a:off x="120316" y="0"/>
            <a:ext cx="3963222" cy="6858000"/>
          </a:xfrm>
          <a:noFill/>
          <a:ln>
            <a:noFill/>
          </a:ln>
          <a:effectLst/>
        </p:spPr>
        <p:txBody>
          <a:bodyPr vert="horz" wrap="square" lIns="91440" tIns="45720" rIns="91440" bIns="45720" numCol="1" anchor="ctr" anchorCtr="0" compatLnSpc="1">
            <a:prstTxWarp prst="textNoShape">
              <a:avLst/>
            </a:prstTxWarp>
          </a:bodyPr>
          <a:lstStyle/>
          <a:p>
            <a:r>
              <a:rPr lang="en-US" sz="4400" b="1" i="0" dirty="0">
                <a:solidFill>
                  <a:srgbClr val="FFFFFF"/>
                </a:solidFill>
                <a:effectLst>
                  <a:glow rad="254000">
                    <a:schemeClr val="bg2">
                      <a:alpha val="75000"/>
                    </a:schemeClr>
                  </a:glow>
                </a:effectLst>
                <a:latin typeface="Arial" charset="0"/>
                <a:ea typeface="ＭＳ Ｐゴシック" charset="0"/>
                <a:cs typeface="ＭＳ Ｐゴシック" charset="0"/>
              </a:rPr>
              <a:t>Every American citizen</a:t>
            </a:r>
            <a:r>
              <a:rPr lang="mr-IN" sz="44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4400" b="1" i="0" dirty="0">
                <a:solidFill>
                  <a:srgbClr val="FFFFFF"/>
                </a:solidFill>
                <a:effectLst>
                  <a:glow rad="254000">
                    <a:schemeClr val="bg2">
                      <a:alpha val="75000"/>
                    </a:schemeClr>
                  </a:glow>
                </a:effectLst>
                <a:latin typeface="Arial" charset="0"/>
                <a:ea typeface="ＭＳ Ｐゴシック" charset="0"/>
                <a:cs typeface="ＭＳ Ｐゴシック" charset="0"/>
              </a:rPr>
              <a:t>s share of this debt is $55,108.98. </a:t>
            </a:r>
          </a:p>
        </p:txBody>
      </p:sp>
    </p:spTree>
    <p:extLst>
      <p:ext uri="{BB962C8B-B14F-4D97-AF65-F5344CB8AC3E}">
        <p14:creationId xmlns:p14="http://schemas.microsoft.com/office/powerpoint/2010/main" val="235254412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Text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279400"/>
            <a:ext cx="9144000" cy="6286500"/>
          </a:xfrm>
          <a:prstGeom prst="rect">
            <a:avLst/>
          </a:prstGeom>
        </p:spPr>
      </p:pic>
    </p:spTree>
    <p:extLst>
      <p:ext uri="{BB962C8B-B14F-4D97-AF65-F5344CB8AC3E}">
        <p14:creationId xmlns:p14="http://schemas.microsoft.com/office/powerpoint/2010/main" val="38963093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6" y="0"/>
            <a:ext cx="9023684" cy="1602154"/>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Is America a Democracy?</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75906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0"/>
            <a:ext cx="9144000" cy="5128149"/>
          </a:xfrm>
          <a:noFill/>
          <a:ln>
            <a:noFill/>
          </a:ln>
          <a:effectLst/>
        </p:spPr>
        <p:txBody>
          <a:bodyPr vert="horz" wrap="square" lIns="91440" tIns="45720" rIns="91440" bIns="45720" numCol="1" anchor="ctr" anchorCtr="0" compatLnSpc="1">
            <a:prstTxWarp prst="textNoShape">
              <a:avLst/>
            </a:prstTxWarp>
          </a:bodyPr>
          <a:lstStyle/>
          <a:p>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The word </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00"/>
                </a:solidFill>
                <a:effectLst>
                  <a:glow rad="254000">
                    <a:schemeClr val="bg2">
                      <a:alpha val="75000"/>
                    </a:schemeClr>
                  </a:glow>
                </a:effectLst>
                <a:latin typeface="Arial" charset="0"/>
                <a:ea typeface="ＭＳ Ｐゴシック" charset="0"/>
                <a:cs typeface="ＭＳ Ｐゴシック" charset="0"/>
              </a:rPr>
              <a:t>democracy</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comes from two Greek words: </a:t>
            </a:r>
            <a:r>
              <a:rPr lang="en-US" sz="3200" b="1" dirty="0">
                <a:solidFill>
                  <a:srgbClr val="FFFFFF"/>
                </a:solidFill>
                <a:effectLst>
                  <a:glow rad="254000">
                    <a:schemeClr val="bg2">
                      <a:alpha val="75000"/>
                    </a:schemeClr>
                  </a:glow>
                </a:effectLst>
                <a:latin typeface="Arial" charset="0"/>
                <a:ea typeface="ＭＳ Ｐゴシック" charset="0"/>
                <a:cs typeface="ＭＳ Ｐゴシック" charset="0"/>
              </a:rPr>
              <a:t>demos</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meaning </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the people</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and </a:t>
            </a:r>
            <a:r>
              <a:rPr lang="en-US" sz="3200" b="1" dirty="0" err="1">
                <a:solidFill>
                  <a:srgbClr val="FFFFFF"/>
                </a:solidFill>
                <a:effectLst>
                  <a:glow rad="254000">
                    <a:schemeClr val="bg2">
                      <a:alpha val="75000"/>
                    </a:schemeClr>
                  </a:glow>
                </a:effectLst>
                <a:latin typeface="Arial" charset="0"/>
                <a:ea typeface="ＭＳ Ｐゴシック" charset="0"/>
                <a:cs typeface="ＭＳ Ｐゴシック" charset="0"/>
              </a:rPr>
              <a:t>kratia</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meaning </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to rule,</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therefore democracy means </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00"/>
                </a:solidFill>
                <a:effectLst>
                  <a:glow rad="254000">
                    <a:schemeClr val="bg2">
                      <a:alpha val="75000"/>
                    </a:schemeClr>
                  </a:glow>
                </a:effectLst>
                <a:latin typeface="Arial" charset="0"/>
                <a:ea typeface="ＭＳ Ｐゴシック" charset="0"/>
                <a:cs typeface="ＭＳ Ｐゴシック" charset="0"/>
              </a:rPr>
              <a:t>the people rule</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Majority rule may sound like a good idea, but, essentially, it translates to mean </a:t>
            </a:r>
            <a:r>
              <a:rPr lang="mr-IN" sz="32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00"/>
                </a:solidFill>
                <a:effectLst>
                  <a:glow rad="254000">
                    <a:schemeClr val="bg2">
                      <a:alpha val="75000"/>
                    </a:schemeClr>
                  </a:glow>
                </a:effectLst>
                <a:latin typeface="Arial" charset="0"/>
                <a:ea typeface="ＭＳ Ｐゴシック" charset="0"/>
                <a:cs typeface="ＭＳ Ｐゴシック" charset="0"/>
              </a:rPr>
              <a:t>mob </a:t>
            </a:r>
            <a:r>
              <a:rPr lang="en-US" sz="3200" b="1" i="0" dirty="0" smtClean="0">
                <a:solidFill>
                  <a:srgbClr val="FFFF00"/>
                </a:solidFill>
                <a:effectLst>
                  <a:glow rad="254000">
                    <a:schemeClr val="bg2">
                      <a:alpha val="75000"/>
                    </a:schemeClr>
                  </a:glow>
                </a:effectLst>
                <a:latin typeface="Arial" charset="0"/>
                <a:ea typeface="ＭＳ Ｐゴシック" charset="0"/>
                <a:cs typeface="ＭＳ Ｐゴシック" charset="0"/>
              </a:rPr>
              <a:t>rule</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mr-IN"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200" b="1" i="0" dirty="0">
              <a:solidFill>
                <a:srgbClr val="FFFF00"/>
              </a:solidFill>
              <a:effectLst>
                <a:glow rad="254000">
                  <a:schemeClr val="bg2">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 y="4786923"/>
            <a:ext cx="9144000" cy="1915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2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Dr. </a:t>
            </a:r>
            <a:r>
              <a:rPr lang="en-US" sz="2800" b="1" i="0" dirty="0" err="1" smtClean="0">
                <a:solidFill>
                  <a:srgbClr val="FFFFFF"/>
                </a:solidFill>
                <a:effectLst>
                  <a:glow rad="254000">
                    <a:schemeClr val="bg2">
                      <a:alpha val="75000"/>
                    </a:schemeClr>
                  </a:glow>
                </a:effectLst>
                <a:latin typeface="Arial" charset="0"/>
                <a:ea typeface="ＭＳ Ｐゴシック" charset="0"/>
                <a:cs typeface="ＭＳ Ｐゴシック" charset="0"/>
              </a:rPr>
              <a:t>Hartnell</a:t>
            </a:r>
            <a:r>
              <a:rPr lang="en-US" sz="2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(history teacher)</a:t>
            </a:r>
          </a:p>
          <a:p>
            <a:r>
              <a:rPr lang="en-US" sz="2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http</a:t>
            </a:r>
            <a:r>
              <a:rPr lang="en-US" sz="28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2800" b="1" i="0" dirty="0" err="1">
                <a:solidFill>
                  <a:srgbClr val="FFFFFF"/>
                </a:solidFill>
                <a:effectLst>
                  <a:glow rad="254000">
                    <a:schemeClr val="bg2">
                      <a:alpha val="75000"/>
                    </a:schemeClr>
                  </a:glow>
                </a:effectLst>
                <a:latin typeface="Arial" charset="0"/>
                <a:ea typeface="ＭＳ Ｐゴシック" charset="0"/>
                <a:cs typeface="ＭＳ Ｐゴシック" charset="0"/>
              </a:rPr>
              <a:t>www.nuttyhistory.com</a:t>
            </a:r>
            <a:r>
              <a:rPr lang="en-US" sz="2800" b="1" i="0" dirty="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2800" b="1" i="0" dirty="0" err="1">
                <a:solidFill>
                  <a:srgbClr val="FFFFFF"/>
                </a:solidFill>
                <a:effectLst>
                  <a:glow rad="254000">
                    <a:schemeClr val="bg2">
                      <a:alpha val="75000"/>
                    </a:schemeClr>
                  </a:glow>
                </a:effectLst>
                <a:latin typeface="Arial" charset="0"/>
                <a:ea typeface="ＭＳ Ｐゴシック" charset="0"/>
                <a:cs typeface="ＭＳ Ｐゴシック" charset="0"/>
              </a:rPr>
              <a:t>american-gov.html</a:t>
            </a:r>
            <a:endParaRPr lang="en-US" sz="2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117985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44828" y="730881"/>
            <a:ext cx="8647138" cy="5391745"/>
          </a:xfrm>
          <a:prstGeom prst="rect">
            <a:avLst/>
          </a:prstGeom>
        </p:spPr>
      </p:pic>
      <p:sp>
        <p:nvSpPr>
          <p:cNvPr id="881666" name="Rectangle 2"/>
          <p:cNvSpPr>
            <a:spLocks noGrp="1" noChangeArrowheads="1"/>
          </p:cNvSpPr>
          <p:nvPr>
            <p:ph type="ctrTitle"/>
          </p:nvPr>
        </p:nvSpPr>
        <p:spPr>
          <a:xfrm>
            <a:off x="4553042" y="167743"/>
            <a:ext cx="4563999" cy="6858000"/>
          </a:xfrm>
          <a:solidFill>
            <a:srgbClr val="000000"/>
          </a:solidFill>
          <a:ln>
            <a:noFill/>
          </a:ln>
          <a:effectLst/>
        </p:spPr>
        <p:txBody>
          <a:bodyPr vert="horz" wrap="square" lIns="91440" tIns="45720" rIns="91440" bIns="45720" numCol="1" anchor="ctr" anchorCtr="0" compatLnSpc="1">
            <a:prstTxWarp prst="textNoShape">
              <a:avLst/>
            </a:prstTxWarp>
          </a:bodyPr>
          <a:lstStyle/>
          <a:p>
            <a:r>
              <a:rPr lang="mr-IN"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A democracy is nothing more than mob rule, where fifty-one percent of the people may take away the rights of the other forty-</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nine.</a:t>
            </a:r>
            <a:r>
              <a:rPr lang="mr-IN"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—Thomas Jefferson</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994600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81666" name="Rectangle 2"/>
          <p:cNvSpPr>
            <a:spLocks noGrp="1" noChangeArrowheads="1"/>
          </p:cNvSpPr>
          <p:nvPr>
            <p:ph type="ctrTitle"/>
          </p:nvPr>
        </p:nvSpPr>
        <p:spPr>
          <a:xfrm>
            <a:off x="120316" y="-1"/>
            <a:ext cx="2874771" cy="6997287"/>
          </a:xfrm>
          <a:noFill/>
          <a:ln>
            <a:noFill/>
          </a:ln>
          <a:effectLst/>
        </p:spPr>
        <p:txBody>
          <a:bodyPr vert="horz" wrap="square" lIns="91440" tIns="45720" rIns="91440" bIns="45720" numCol="1" anchor="ctr" anchorCtr="0" compatLnSpc="1">
            <a:prstTxWarp prst="textNoShape">
              <a:avLst/>
            </a:prstTxWarp>
          </a:bodyPr>
          <a:lstStyle/>
          <a:p>
            <a:r>
              <a:rPr lang="mr-IN"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pledge allegiance to the flag of the United States of America, and to the </a:t>
            </a:r>
            <a:r>
              <a:rPr lang="en-US" sz="3200" b="1" i="0" dirty="0">
                <a:solidFill>
                  <a:srgbClr val="FFFF00"/>
                </a:solidFill>
                <a:effectLst>
                  <a:glow rad="254000">
                    <a:schemeClr val="bg2">
                      <a:alpha val="75000"/>
                    </a:schemeClr>
                  </a:glow>
                </a:effectLst>
                <a:latin typeface="Arial" charset="0"/>
                <a:ea typeface="ＭＳ Ｐゴシック" charset="0"/>
                <a:cs typeface="ＭＳ Ｐゴシック" charset="0"/>
              </a:rPr>
              <a:t>republic</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for which it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stands, one nation, under God…</a:t>
            </a:r>
            <a:r>
              <a:rPr lang="mr-IN"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548985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111655"/>
            <a:ext cx="8880645" cy="698501"/>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Constitution = Republic</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82600" y="991597"/>
            <a:ext cx="8178800" cy="5461000"/>
          </a:xfrm>
          <a:prstGeom prst="rect">
            <a:avLst/>
          </a:prstGeom>
        </p:spPr>
      </p:pic>
    </p:spTree>
    <p:extLst>
      <p:ext uri="{BB962C8B-B14F-4D97-AF65-F5344CB8AC3E}">
        <p14:creationId xmlns:p14="http://schemas.microsoft.com/office/powerpoint/2010/main" val="225483701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49425" y="918832"/>
            <a:ext cx="5472483" cy="5472483"/>
          </a:xfrm>
          <a:prstGeom prst="rect">
            <a:avLst/>
          </a:prstGeom>
        </p:spPr>
      </p:pic>
      <p:sp>
        <p:nvSpPr>
          <p:cNvPr id="881666" name="Rectangle 2"/>
          <p:cNvSpPr>
            <a:spLocks noGrp="1" noChangeArrowheads="1"/>
          </p:cNvSpPr>
          <p:nvPr>
            <p:ph type="ctrTitle"/>
          </p:nvPr>
        </p:nvSpPr>
        <p:spPr>
          <a:xfrm>
            <a:off x="120316" y="-643320"/>
            <a:ext cx="9023684" cy="51136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Democracy Defined</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507138" y="2972783"/>
            <a:ext cx="6237875" cy="2818755"/>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6000" i="0" dirty="0">
                <a:solidFill>
                  <a:srgbClr val="000000"/>
                </a:solidFill>
                <a:effectLst/>
                <a:latin typeface="Times"/>
                <a:ea typeface="ＭＳ Ｐゴシック" charset="0"/>
                <a:cs typeface="Times"/>
              </a:rPr>
              <a:t>t</a:t>
            </a:r>
            <a:r>
              <a:rPr lang="en-US" sz="6000" i="0" dirty="0" smtClean="0">
                <a:solidFill>
                  <a:srgbClr val="000000"/>
                </a:solidFill>
                <a:effectLst/>
                <a:latin typeface="Times"/>
                <a:ea typeface="ＭＳ Ｐゴシック" charset="0"/>
                <a:cs typeface="Times"/>
              </a:rPr>
              <a:t>he freedom to elect our own dictators.</a:t>
            </a:r>
            <a:endParaRPr lang="en-US" sz="6000" i="0" dirty="0">
              <a:solidFill>
                <a:srgbClr val="000000"/>
              </a:solidFill>
              <a:effectLst/>
              <a:latin typeface="Times"/>
              <a:ea typeface="ＭＳ Ｐゴシック" charset="0"/>
              <a:cs typeface="Times"/>
            </a:endParaRPr>
          </a:p>
        </p:txBody>
      </p:sp>
      <p:sp>
        <p:nvSpPr>
          <p:cNvPr id="6" name="Rectangle 2"/>
          <p:cNvSpPr txBox="1">
            <a:spLocks noChangeArrowheads="1"/>
          </p:cNvSpPr>
          <p:nvPr/>
        </p:nvSpPr>
        <p:spPr bwMode="auto">
          <a:xfrm>
            <a:off x="0" y="1772493"/>
            <a:ext cx="9023684" cy="1468439"/>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dirty="0">
                <a:solidFill>
                  <a:srgbClr val="000000"/>
                </a:solidFill>
                <a:effectLst/>
                <a:latin typeface="Times"/>
                <a:ea typeface="ＭＳ Ｐゴシック" charset="0"/>
                <a:cs typeface="Times"/>
              </a:rPr>
              <a:t>(</a:t>
            </a:r>
            <a:r>
              <a:rPr lang="en-US" sz="5400" dirty="0" smtClean="0">
                <a:solidFill>
                  <a:srgbClr val="000000"/>
                </a:solidFill>
                <a:effectLst/>
                <a:latin typeface="Times"/>
                <a:ea typeface="ＭＳ Ｐゴシック" charset="0"/>
                <a:cs typeface="Times"/>
              </a:rPr>
              <a:t>noun)</a:t>
            </a:r>
            <a:endParaRPr lang="en-US" sz="5400" dirty="0">
              <a:solidFill>
                <a:srgbClr val="000000"/>
              </a:solidFill>
              <a:effectLst/>
              <a:latin typeface="Times"/>
              <a:ea typeface="ＭＳ Ｐゴシック" charset="0"/>
              <a:cs typeface="Times"/>
            </a:endParaRPr>
          </a:p>
        </p:txBody>
      </p:sp>
      <p:sp>
        <p:nvSpPr>
          <p:cNvPr id="5" name="Rectangle 2"/>
          <p:cNvSpPr txBox="1">
            <a:spLocks noChangeArrowheads="1"/>
          </p:cNvSpPr>
          <p:nvPr/>
        </p:nvSpPr>
        <p:spPr bwMode="auto">
          <a:xfrm>
            <a:off x="0" y="440609"/>
            <a:ext cx="9144000" cy="1890164"/>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8800" i="0" dirty="0" smtClean="0">
                <a:solidFill>
                  <a:srgbClr val="000000"/>
                </a:solidFill>
                <a:effectLst/>
                <a:latin typeface="Times"/>
                <a:ea typeface="ＭＳ Ｐゴシック" charset="0"/>
                <a:cs typeface="Times"/>
              </a:rPr>
              <a:t>democracy</a:t>
            </a:r>
            <a:endParaRPr lang="en-US" sz="8800" i="0" dirty="0">
              <a:solidFill>
                <a:srgbClr val="000000"/>
              </a:solidFill>
              <a:effectLst/>
              <a:latin typeface="Times"/>
              <a:ea typeface="ＭＳ Ｐゴシック" charset="0"/>
              <a:cs typeface="Times"/>
            </a:endParaRPr>
          </a:p>
        </p:txBody>
      </p:sp>
    </p:spTree>
    <p:extLst>
      <p:ext uri="{BB962C8B-B14F-4D97-AF65-F5344CB8AC3E}">
        <p14:creationId xmlns:p14="http://schemas.microsoft.com/office/powerpoint/2010/main" val="412924064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643324"/>
            <a:ext cx="9139230" cy="6214676"/>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Napoleon</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163615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918307" y="232127"/>
            <a:ext cx="7522307" cy="6593256"/>
          </a:xfrm>
          <a:prstGeom prst="rect">
            <a:avLst/>
          </a:prstGeom>
        </p:spPr>
      </p:pic>
      <p:sp>
        <p:nvSpPr>
          <p:cNvPr id="881666" name="Rectangle 2"/>
          <p:cNvSpPr>
            <a:spLocks noGrp="1" noChangeArrowheads="1"/>
          </p:cNvSpPr>
          <p:nvPr>
            <p:ph type="ctrTitle"/>
          </p:nvPr>
        </p:nvSpPr>
        <p:spPr>
          <a:xfrm>
            <a:off x="120316" y="431296"/>
            <a:ext cx="9023684" cy="511360"/>
          </a:xfrm>
          <a:noFill/>
          <a:ln>
            <a:noFill/>
          </a:ln>
          <a:effectLst/>
        </p:spPr>
        <p:txBody>
          <a:bodyPr vert="horz" wrap="square" lIns="91440" tIns="45720" rIns="91440" bIns="45720" numCol="1" anchor="ctr" anchorCtr="0" compatLnSpc="1">
            <a:prstTxWarp prst="textNoShape">
              <a:avLst/>
            </a:prstTxWarp>
          </a:bodyPr>
          <a:lstStyle/>
          <a:p>
            <a:pPr algn="l" defTabSz="457200"/>
            <a:r>
              <a:rPr lang="en-US" sz="5400" b="1" i="0" kern="1200" dirty="0">
                <a:solidFill>
                  <a:srgbClr val="FFFFFF"/>
                </a:solidFill>
                <a:effectLst>
                  <a:glow rad="254000">
                    <a:schemeClr val="bg2"/>
                  </a:glow>
                </a:effectLst>
                <a:latin typeface="Arial" charset="0"/>
                <a:ea typeface="ＭＳ Ｐゴシック" charset="0"/>
                <a:cs typeface="ＭＳ Ｐゴシック" charset="0"/>
              </a:rPr>
              <a:t>Dictators</a:t>
            </a:r>
          </a:p>
        </p:txBody>
      </p:sp>
      <p:sp>
        <p:nvSpPr>
          <p:cNvPr id="4" name="Rectangle 2"/>
          <p:cNvSpPr txBox="1">
            <a:spLocks noChangeArrowheads="1"/>
          </p:cNvSpPr>
          <p:nvPr/>
        </p:nvSpPr>
        <p:spPr bwMode="auto">
          <a:xfrm>
            <a:off x="120316" y="4021757"/>
            <a:ext cx="9023684" cy="2305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glow>
                </a:effectLst>
                <a:latin typeface="Arial" charset="0"/>
                <a:ea typeface="ＭＳ Ｐゴシック" charset="0"/>
                <a:cs typeface="ＭＳ Ｐゴシック" charset="0"/>
              </a:rPr>
              <a:t>The rise of democracies is a key step toward one world government!</a:t>
            </a:r>
            <a:endParaRPr lang="en-US" sz="5400" b="1" i="0" dirty="0">
              <a:solidFill>
                <a:srgbClr val="FFFFFF"/>
              </a:solidFill>
              <a:effectLst>
                <a:glow rad="2540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826355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mr-IN" sz="1600" dirty="0" smtClean="0">
                <a:solidFill>
                  <a:srgbClr val="000000"/>
                </a:solidFill>
                <a:latin typeface="Arial Narrow" charset="0"/>
                <a:cs typeface="Arial" charset="0"/>
              </a:rPr>
              <a:t>"</a:t>
            </a:r>
            <a:r>
              <a:rPr lang="en-US" sz="1600" dirty="0" smtClean="0">
                <a:solidFill>
                  <a:srgbClr val="000000"/>
                </a:solidFill>
                <a:latin typeface="Arial Narrow" charset="0"/>
                <a:cs typeface="Arial" charset="0"/>
              </a:rPr>
              <a:t>What you have seen</a:t>
            </a:r>
            <a:r>
              <a:rPr lang="mr-IN" sz="1600" dirty="0" smtClean="0">
                <a:solidFill>
                  <a:srgbClr val="000000"/>
                </a:solidFill>
                <a:latin typeface="Arial Narrow" charset="0"/>
                <a:cs typeface="Arial" charset="0"/>
              </a:rPr>
              <a:t>"</a:t>
            </a:r>
            <a:endParaRPr lang="en-US" sz="1600" dirty="0" smtClean="0">
              <a:solidFill>
                <a:srgbClr val="000000"/>
              </a:solidFill>
              <a:latin typeface="Arial Narrow" charset="0"/>
              <a:cs typeface="Arial" charset="0"/>
            </a:endParaRP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mr-IN" sz="1600" dirty="0" smtClean="0">
                <a:solidFill>
                  <a:srgbClr val="000000"/>
                </a:solidFill>
                <a:latin typeface="Arial Narrow" charset="0"/>
                <a:cs typeface="Arial" charset="0"/>
              </a:rPr>
              <a:t>"</a:t>
            </a: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r>
              <a:rPr lang="mr-IN" sz="1600" dirty="0" smtClean="0">
                <a:solidFill>
                  <a:srgbClr val="000000"/>
                </a:solidFill>
                <a:latin typeface="Arial Narrow" charset="0"/>
                <a:cs typeface="Arial" charset="0"/>
              </a:rPr>
              <a:t>"</a:t>
            </a:r>
            <a:endParaRPr lang="en-US" sz="1600" dirty="0" smtClean="0">
              <a:solidFill>
                <a:srgbClr val="000000"/>
              </a:solidFill>
              <a:latin typeface="Arial Narrow" charset="0"/>
              <a:cs typeface="Arial" charset="0"/>
            </a:endParaRP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mr-IN" sz="1600" dirty="0" smtClean="0">
                <a:solidFill>
                  <a:srgbClr val="000000"/>
                </a:solidFill>
                <a:latin typeface="Arial Narrow" charset="0"/>
                <a:cs typeface="Arial" charset="0"/>
              </a:rPr>
              <a:t>"</a:t>
            </a: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r>
              <a:rPr lang="mr-IN" sz="1600" dirty="0" smtClean="0">
                <a:solidFill>
                  <a:srgbClr val="000000"/>
                </a:solidFill>
                <a:latin typeface="Arial Narrow" charset="0"/>
                <a:cs typeface="Arial" charset="0"/>
              </a:rPr>
              <a:t>"</a:t>
            </a:r>
            <a:endParaRPr lang="en-US" sz="1600" dirty="0" smtClean="0">
              <a:solidFill>
                <a:srgbClr val="000000"/>
              </a:solidFill>
              <a:latin typeface="Arial Narrow" charset="0"/>
              <a:cs typeface="Arial" charset="0"/>
            </a:endParaRP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Tree>
    <p:extLst>
      <p:ext uri="{BB962C8B-B14F-4D97-AF65-F5344CB8AC3E}">
        <p14:creationId xmlns:p14="http://schemas.microsoft.com/office/powerpoint/2010/main" val="8833725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2672"/>
                                        </p:tgtEl>
                                        <p:attrNameLst>
                                          <p:attrName>style.visibility</p:attrName>
                                        </p:attrNameLst>
                                      </p:cBhvr>
                                      <p:to>
                                        <p:strVal val="visible"/>
                                      </p:to>
                                    </p:set>
                                    <p:anim calcmode="lin" valueType="num">
                                      <p:cBhvr additive="base">
                                        <p:cTn id="7" dur="500" fill="hold"/>
                                        <p:tgtEl>
                                          <p:spTgt spid="582672"/>
                                        </p:tgtEl>
                                        <p:attrNameLst>
                                          <p:attrName>ppt_x</p:attrName>
                                        </p:attrNameLst>
                                      </p:cBhvr>
                                      <p:tavLst>
                                        <p:tav tm="0">
                                          <p:val>
                                            <p:strVal val="0-#ppt_w/2"/>
                                          </p:val>
                                        </p:tav>
                                        <p:tav tm="100000">
                                          <p:val>
                                            <p:strVal val="#ppt_x"/>
                                          </p:val>
                                        </p:tav>
                                      </p:tavLst>
                                    </p:anim>
                                    <p:anim calcmode="lin" valueType="num">
                                      <p:cBhvr additive="base">
                                        <p:cTn id="8"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82669"/>
                                        </p:tgtEl>
                                        <p:attrNameLst>
                                          <p:attrName>style.visibility</p:attrName>
                                        </p:attrNameLst>
                                      </p:cBhvr>
                                      <p:to>
                                        <p:strVal val="visible"/>
                                      </p:to>
                                    </p:set>
                                    <p:anim calcmode="lin" valueType="num">
                                      <p:cBhvr additive="base">
                                        <p:cTn id="13" dur="500" fill="hold"/>
                                        <p:tgtEl>
                                          <p:spTgt spid="582669"/>
                                        </p:tgtEl>
                                        <p:attrNameLst>
                                          <p:attrName>ppt_x</p:attrName>
                                        </p:attrNameLst>
                                      </p:cBhvr>
                                      <p:tavLst>
                                        <p:tav tm="0">
                                          <p:val>
                                            <p:strVal val="0-#ppt_w/2"/>
                                          </p:val>
                                        </p:tav>
                                        <p:tav tm="100000">
                                          <p:val>
                                            <p:strVal val="#ppt_x"/>
                                          </p:val>
                                        </p:tav>
                                      </p:tavLst>
                                    </p:anim>
                                    <p:anim calcmode="lin" valueType="num">
                                      <p:cBhvr additive="base">
                                        <p:cTn id="14"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2682"/>
                                        </p:tgtEl>
                                        <p:attrNameLst>
                                          <p:attrName>style.visibility</p:attrName>
                                        </p:attrNameLst>
                                      </p:cBhvr>
                                      <p:to>
                                        <p:strVal val="visible"/>
                                      </p:to>
                                    </p:set>
                                    <p:animEffect transition="in" filter="dissolve">
                                      <p:cBhvr>
                                        <p:cTn id="19" dur="500"/>
                                        <p:tgtEl>
                                          <p:spTgt spid="582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72" grpId="0" animBg="1"/>
      <p:bldP spid="5826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0316" y="1996247"/>
            <a:ext cx="4420822" cy="4133469"/>
          </a:xfrm>
          <a:prstGeom prst="rect">
            <a:avLst/>
          </a:prstGeom>
        </p:spPr>
      </p:pic>
      <p:sp>
        <p:nvSpPr>
          <p:cNvPr id="881666" name="Rectangle 2"/>
          <p:cNvSpPr>
            <a:spLocks noGrp="1" noChangeArrowheads="1"/>
          </p:cNvSpPr>
          <p:nvPr>
            <p:ph type="ctrTitle"/>
          </p:nvPr>
        </p:nvSpPr>
        <p:spPr>
          <a:xfrm>
            <a:off x="120316" y="0"/>
            <a:ext cx="8315963" cy="1313583"/>
          </a:xfrm>
          <a:noFill/>
          <a:ln>
            <a:noFill/>
          </a:ln>
          <a:effectLst/>
        </p:spPr>
        <p:txBody>
          <a:bodyPr vert="horz" wrap="square" lIns="91440" tIns="45720" rIns="91440" bIns="45720" numCol="1" anchor="ctr" anchorCtr="0" compatLnSpc="1">
            <a:prstTxWarp prst="textNoShape">
              <a:avLst/>
            </a:prstTxWarp>
          </a:body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Revelation 12</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5"/>
          <a:stretch>
            <a:fillRect/>
          </a:stretch>
        </p:blipFill>
        <p:spPr>
          <a:xfrm>
            <a:off x="5505150" y="1313583"/>
            <a:ext cx="3302000" cy="5130800"/>
          </a:xfrm>
          <a:prstGeom prst="rect">
            <a:avLst/>
          </a:prstGeom>
        </p:spPr>
      </p:pic>
      <p:sp>
        <p:nvSpPr>
          <p:cNvPr id="6" name="Rectangle 2"/>
          <p:cNvSpPr txBox="1">
            <a:spLocks noChangeArrowheads="1"/>
          </p:cNvSpPr>
          <p:nvPr/>
        </p:nvSpPr>
        <p:spPr bwMode="auto">
          <a:xfrm>
            <a:off x="-34967" y="4028323"/>
            <a:ext cx="4576105" cy="1313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Satan</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193202" y="4028323"/>
            <a:ext cx="3626399" cy="1313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Israel</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4" name="Lightning Bolt 3"/>
          <p:cNvSpPr/>
          <p:nvPr/>
        </p:nvSpPr>
        <p:spPr bwMode="auto">
          <a:xfrm rot="20083769">
            <a:off x="3138851" y="3582515"/>
            <a:ext cx="2336167" cy="2022987"/>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333788588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11" y="-11983"/>
            <a:ext cx="9195564" cy="7024651"/>
          </a:xfrm>
          <a:prstGeom prst="rect">
            <a:avLst/>
          </a:prstGeom>
        </p:spPr>
      </p:pic>
      <p:sp>
        <p:nvSpPr>
          <p:cNvPr id="6145" name="Rectangle 1"/>
          <p:cNvSpPr>
            <a:spLocks noGrp="1" noChangeArrowheads="1"/>
          </p:cNvSpPr>
          <p:nvPr>
            <p:ph type="title"/>
          </p:nvPr>
        </p:nvSpPr>
        <p:spPr>
          <a:xfrm>
            <a:off x="457200" y="274638"/>
            <a:ext cx="8229600" cy="1143000"/>
          </a:xfrm>
        </p:spPr>
        <p:txBody>
          <a:bodyPr/>
          <a:lstStyle/>
          <a:p>
            <a:pPr algn="ctr"/>
            <a:r>
              <a:rPr lang="en-US" sz="5400" b="1" dirty="0" smtClean="0">
                <a:solidFill>
                  <a:srgbClr val="FFFFFF"/>
                </a:solidFill>
                <a:effectLst>
                  <a:glow rad="139700">
                    <a:srgbClr val="000000"/>
                  </a:glow>
                  <a:outerShdw blurRad="38100" dist="38100" dir="2700000" algn="tl">
                    <a:srgbClr val="000000">
                      <a:alpha val="43137"/>
                    </a:srgbClr>
                  </a:outerShdw>
                </a:effectLst>
              </a:rPr>
              <a:t>The Great Parenthesis</a:t>
            </a:r>
            <a:endParaRPr lang="en-US" sz="5400" dirty="0">
              <a:latin typeface="Trebuchet MS" charset="0"/>
              <a:cs typeface="Trebuchet MS" charset="0"/>
              <a:sym typeface="Trebuchet MS" charset="0"/>
            </a:endParaRPr>
          </a:p>
        </p:txBody>
      </p:sp>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endParaRPr lang="en-US" sz="60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10–11 </a:t>
            </a:r>
            <a:r>
              <a:rPr lang="en-US" b="1" dirty="0" smtClean="0">
                <a:solidFill>
                  <a:srgbClr val="FFFFFF"/>
                </a:solidFill>
                <a:effectLst>
                  <a:glow rad="139700">
                    <a:srgbClr val="000000"/>
                  </a:glow>
                  <a:outerShdw blurRad="38100" dist="38100" dir="2700000" algn="tl">
                    <a:srgbClr val="000000">
                      <a:alpha val="43137"/>
                    </a:srgbClr>
                  </a:outerShdw>
                </a:effectLst>
                <a:latin typeface="Tahoma"/>
              </a:rPr>
              <a:t>Witnesses</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12 </a:t>
            </a:r>
            <a:b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br>
            <a:r>
              <a:rPr lang="en-US" b="1" dirty="0" smtClean="0">
                <a:solidFill>
                  <a:srgbClr val="FFFFFF"/>
                </a:solidFill>
                <a:effectLst>
                  <a:glow rad="139700">
                    <a:srgbClr val="000000"/>
                  </a:glow>
                  <a:outerShdw blurRad="38100" dist="38100" dir="2700000" algn="tl">
                    <a:srgbClr val="000000">
                      <a:alpha val="43137"/>
                    </a:srgbClr>
                  </a:outerShdw>
                </a:effectLst>
                <a:latin typeface="Tahoma"/>
              </a:rPr>
              <a:t>Satan</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13–14</a:t>
            </a:r>
            <a:b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br>
            <a:r>
              <a:rPr lang="en-US" b="1" dirty="0" smtClean="0">
                <a:solidFill>
                  <a:srgbClr val="FFFFFF"/>
                </a:solidFill>
                <a:effectLst>
                  <a:glow rad="139700">
                    <a:srgbClr val="000000"/>
                  </a:glow>
                  <a:outerShdw blurRad="38100" dist="38100" dir="2700000" algn="tl">
                    <a:srgbClr val="000000">
                      <a:alpha val="43137"/>
                    </a:srgbClr>
                  </a:outerShdw>
                </a:effectLst>
                <a:latin typeface="Tahoma"/>
              </a:rPr>
              <a:t>Henchmen</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rgbClr val="000000"/>
                  </a:glow>
                  <a:outerShdw blurRad="38100" dist="38100" dir="2700000" algn="tl">
                    <a:srgbClr val="000000">
                      <a:alpha val="43137"/>
                    </a:srgbClr>
                  </a:outerShdw>
                </a:effectLst>
                <a:latin typeface="Tahoma"/>
              </a:rPr>
              <a:t>(</a:t>
            </a:r>
            <a:endParaRPr lang="en-US" sz="138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rgbClr val="000000"/>
                  </a:glow>
                  <a:outerShdw blurRad="38100" dist="38100" dir="2700000" algn="tl">
                    <a:srgbClr val="000000">
                      <a:alpha val="43137"/>
                    </a:srgbClr>
                  </a:outerShdw>
                </a:effectLst>
                <a:latin typeface="Tahoma"/>
              </a:rPr>
              <a:t>)</a:t>
            </a:r>
            <a:endParaRPr lang="en-US" sz="13800" b="1" dirty="0">
              <a:solidFill>
                <a:srgbClr val="FFFFFF"/>
              </a:solidFill>
              <a:effectLst>
                <a:glow rad="139700">
                  <a:srgbClr val="000000"/>
                </a:glow>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5375179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smtClean="0">
                <a:solidFill>
                  <a:srgbClr val="FFFF00"/>
                </a:solidFill>
                <a:effectLst>
                  <a:outerShdw blurRad="38100" dist="38100" dir="2700000" algn="tl">
                    <a:srgbClr val="000000"/>
                  </a:outerShdw>
                </a:effectLst>
                <a:ea typeface="ＭＳ Ｐゴシック" charset="0"/>
              </a:rPr>
              <a:t>When</a:t>
            </a:r>
            <a:r>
              <a:rPr lang="en-US" sz="4000" b="1" dirty="0" smtClean="0">
                <a:solidFill>
                  <a:srgbClr val="FFFFFF"/>
                </a:solidFill>
                <a:effectLst>
                  <a:outerShdw blurRad="38100" dist="38100" dir="2700000" algn="tl">
                    <a:srgbClr val="000000"/>
                  </a:outerShdw>
                </a:effectLst>
                <a:ea typeface="ＭＳ Ｐゴシック" charset="0"/>
              </a:rPr>
              <a:t> Did John Write Revelation?</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9468544" y="188640"/>
            <a:ext cx="3168352"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smtClean="0">
                <a:solidFill>
                  <a:srgbClr val="FFFFFF"/>
                </a:solidFill>
                <a:latin typeface="Arial"/>
                <a:ea typeface="ＭＳ Ｐゴシック" charset="0"/>
                <a:cs typeface="Arial"/>
              </a:rPr>
              <a:t>NTS 39</a:t>
            </a:r>
            <a:r>
              <a:rPr lang="en-US" sz="2400" b="1" dirty="0">
                <a:solidFill>
                  <a:srgbClr val="FFFFFF"/>
                </a:solidFill>
                <a:latin typeface="Arial"/>
                <a:ea typeface="ＭＳ Ｐゴシック" charset="0"/>
                <a:cs typeface="Arial"/>
              </a:rPr>
              <a:t>-41, 320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3200" b="1" dirty="0">
                <a:solidFill>
                  <a:srgbClr val="FFFFFF"/>
                </a:solidFill>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Christ Crucified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3" y="4717038"/>
            <a:ext cx="1712286"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Tiberius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Caligula</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Claudius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41-54</a:t>
            </a:r>
            <a:endParaRPr lang="en-US" sz="2400" b="1" dirty="0">
              <a:solidFill>
                <a:srgbClr val="000000"/>
              </a:solidFill>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Nero</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Vespasian</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Domitian</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Revelation Written </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Jerusalem Destroyed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Titus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1600" b="1" dirty="0">
                <a:solidFill>
                  <a:srgbClr val="FFFFFF"/>
                </a:solidFill>
                <a:latin typeface="Comic Sans MS" pitchFamily="-111" charset="0"/>
                <a:ea typeface="ＭＳ Ｐゴシック" charset="0"/>
                <a:cs typeface="ＭＳ Ｐゴシック" charset="0"/>
              </a:rPr>
              <a:t>Supported by:</a:t>
            </a:r>
            <a:br>
              <a:rPr lang="en-US" sz="1600" b="1" dirty="0">
                <a:solidFill>
                  <a:srgbClr val="FFFFFF"/>
                </a:solidFill>
                <a:latin typeface="Comic Sans MS" pitchFamily="-111" charset="0"/>
                <a:ea typeface="ＭＳ Ｐゴシック" charset="0"/>
                <a:cs typeface="ＭＳ Ｐゴシック" charset="0"/>
              </a:rPr>
            </a:br>
            <a:r>
              <a:rPr lang="en-US" sz="1600" b="1" dirty="0">
                <a:solidFill>
                  <a:srgbClr val="FFFFFF"/>
                </a:solidFill>
                <a:latin typeface="Comic Sans MS" pitchFamily="-111" charset="0"/>
                <a:ea typeface="ＭＳ Ｐゴシック" charset="0"/>
                <a:cs typeface="ＭＳ Ｐゴシック" charset="0"/>
              </a:rPr>
              <a:t>Irenaeus</a:t>
            </a:r>
            <a:br>
              <a:rPr lang="en-US" sz="1600" b="1" dirty="0">
                <a:solidFill>
                  <a:srgbClr val="FFFFFF"/>
                </a:solidFill>
                <a:latin typeface="Comic Sans MS" pitchFamily="-111" charset="0"/>
                <a:ea typeface="ＭＳ Ｐゴシック" charset="0"/>
                <a:cs typeface="ＭＳ Ｐゴシック" charset="0"/>
              </a:rPr>
            </a:br>
            <a:r>
              <a:rPr lang="en-US" sz="1600" b="1" dirty="0" err="1">
                <a:solidFill>
                  <a:srgbClr val="FFFFFF"/>
                </a:solidFill>
                <a:latin typeface="Comic Sans MS" pitchFamily="-111" charset="0"/>
                <a:ea typeface="ＭＳ Ｐゴシック" charset="0"/>
                <a:cs typeface="ＭＳ Ｐゴシック" charset="0"/>
              </a:rPr>
              <a:t>Victorinus</a:t>
            </a:r>
            <a:r>
              <a:rPr lang="en-US" sz="1600" b="1" dirty="0">
                <a:solidFill>
                  <a:srgbClr val="FFFFFF"/>
                </a:solidFill>
                <a:latin typeface="Comic Sans MS" pitchFamily="-111" charset="0"/>
                <a:ea typeface="ＭＳ Ｐゴシック" charset="0"/>
                <a:cs typeface="ＭＳ Ｐゴシック" charset="0"/>
              </a:rPr>
              <a:t> of </a:t>
            </a:r>
            <a:r>
              <a:rPr lang="en-US" sz="1600" b="1" dirty="0" err="1">
                <a:solidFill>
                  <a:srgbClr val="FFFFFF"/>
                </a:solidFill>
                <a:latin typeface="Comic Sans MS" pitchFamily="-111" charset="0"/>
                <a:ea typeface="ＭＳ Ｐゴシック" charset="0"/>
                <a:cs typeface="ＭＳ Ｐゴシック" charset="0"/>
              </a:rPr>
              <a:t>Pettau</a:t>
            </a:r>
            <a:r>
              <a:rPr lang="en-US" sz="1600" b="1" dirty="0">
                <a:solidFill>
                  <a:srgbClr val="FFFFFF"/>
                </a:solidFill>
                <a:latin typeface="Comic Sans MS" pitchFamily="-111" charset="0"/>
                <a:ea typeface="ＭＳ Ｐゴシック" charset="0"/>
                <a:cs typeface="ＭＳ Ｐゴシック" charset="0"/>
              </a:rPr>
              <a:t> Clement of Alexandria</a:t>
            </a:r>
            <a:br>
              <a:rPr lang="en-US" sz="1600" b="1" dirty="0">
                <a:solidFill>
                  <a:srgbClr val="FFFFFF"/>
                </a:solidFill>
                <a:latin typeface="Comic Sans MS" pitchFamily="-111" charset="0"/>
                <a:ea typeface="ＭＳ Ｐゴシック" charset="0"/>
                <a:cs typeface="ＭＳ Ｐゴシック" charset="0"/>
              </a:rPr>
            </a:br>
            <a:r>
              <a:rPr lang="en-US" sz="1600" b="1" dirty="0">
                <a:solidFill>
                  <a:srgbClr val="FFFFFF"/>
                </a:solidFill>
                <a:latin typeface="Comic Sans MS" pitchFamily="-111" charset="0"/>
                <a:ea typeface="ＭＳ Ｐゴシック" charset="0"/>
                <a:cs typeface="ＭＳ Ｐゴシック" charset="0"/>
              </a:rPr>
              <a:t> Eusebius</a:t>
            </a:r>
          </a:p>
        </p:txBody>
      </p:sp>
    </p:spTree>
    <p:extLst>
      <p:ext uri="{BB962C8B-B14F-4D97-AF65-F5344CB8AC3E}">
        <p14:creationId xmlns:p14="http://schemas.microsoft.com/office/powerpoint/2010/main" val="15509391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en-US" b="1" dirty="0">
                <a:latin typeface="Arial" charset="0"/>
                <a:ea typeface="ＭＳ Ｐゴシック" charset="0"/>
                <a:cs typeface="ＭＳ Ｐゴシック" charset="0"/>
              </a:rPr>
              <a:t>Domitian </a:t>
            </a:r>
            <a:r>
              <a:rPr lang="en-US" sz="36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AD</a:t>
            </a:r>
            <a:r>
              <a:rPr lang="en-US" sz="3600" b="1" dirty="0">
                <a:latin typeface="Arial" charset="0"/>
                <a:ea typeface="ＭＳ Ｐゴシック" charset="0"/>
                <a:cs typeface="ＭＳ Ｐゴシック" charset="0"/>
              </a:rPr>
              <a:t> 81-96)</a:t>
            </a: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dirty="0" smtClean="0">
                <a:solidFill>
                  <a:srgbClr val="FFFFFF"/>
                </a:solidFill>
                <a:latin typeface="Arial" charset="0"/>
                <a:ea typeface="ＭＳ Ｐゴシック" charset="0"/>
                <a:cs typeface="ＭＳ Ｐゴシック" charset="0"/>
              </a:rPr>
              <a:t>This bust of Domitian was found in his huge temple at Ephesus—consistent with his claim to divine honors</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Book of Revelation</a:t>
            </a:r>
            <a:r>
              <a:rPr lang="en-US" sz="4000" b="1" kern="0" dirty="0">
                <a:solidFill>
                  <a:srgbClr val="FFFFFF"/>
                </a:solidFill>
                <a:latin typeface="Arial" charset="0"/>
                <a:ea typeface="ＭＳ Ｐゴシック" charset="0"/>
                <a:cs typeface="ＭＳ Ｐゴシック" charset="0"/>
              </a:rPr>
              <a:t> </a:t>
            </a:r>
            <a:r>
              <a:rPr lang="en-US" sz="32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AD</a:t>
            </a:r>
            <a:r>
              <a:rPr lang="en-US" sz="3200" b="1" kern="0" dirty="0">
                <a:solidFill>
                  <a:srgbClr val="FFFFFF"/>
                </a:solidFill>
                <a:latin typeface="Arial" charset="0"/>
                <a:ea typeface="ＭＳ Ｐゴシック" charset="0"/>
                <a:cs typeface="ＭＳ Ｐゴシック" charset="0"/>
              </a:rPr>
              <a:t> </a:t>
            </a:r>
            <a:r>
              <a:rPr lang="en-US" sz="3200" b="1" kern="0" dirty="0" smtClean="0">
                <a:solidFill>
                  <a:srgbClr val="FFFFFF"/>
                </a:solidFill>
                <a:latin typeface="Arial" charset="0"/>
                <a:ea typeface="ＭＳ Ｐゴシック" charset="0"/>
                <a:cs typeface="ＭＳ Ｐゴシック" charset="0"/>
              </a:rPr>
              <a:t>95)</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935470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4384804" y="3234611"/>
            <a:ext cx="4746745" cy="3560059"/>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26" y="3717562"/>
            <a:ext cx="3358757" cy="3140438"/>
          </a:xfrm>
          <a:prstGeom prst="rect">
            <a:avLst/>
          </a:prstGeom>
        </p:spPr>
      </p:pic>
      <p:sp>
        <p:nvSpPr>
          <p:cNvPr id="6" name="Rectangle 2"/>
          <p:cNvSpPr txBox="1">
            <a:spLocks noChangeArrowheads="1"/>
          </p:cNvSpPr>
          <p:nvPr/>
        </p:nvSpPr>
        <p:spPr bwMode="auto">
          <a:xfrm>
            <a:off x="568407" y="4343900"/>
            <a:ext cx="3336053" cy="998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Satan</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807749" y="4343900"/>
            <a:ext cx="2643702" cy="998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Christ</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4" name="Lightning Bolt 3"/>
          <p:cNvSpPr/>
          <p:nvPr/>
        </p:nvSpPr>
        <p:spPr bwMode="auto">
          <a:xfrm rot="20083769">
            <a:off x="3666989" y="4180391"/>
            <a:ext cx="1703103" cy="1536981"/>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881666" name="Rectangle 2"/>
          <p:cNvSpPr>
            <a:spLocks noGrp="1" noChangeArrowheads="1"/>
          </p:cNvSpPr>
          <p:nvPr>
            <p:ph type="ctrTitle"/>
          </p:nvPr>
        </p:nvSpPr>
        <p:spPr>
          <a:xfrm>
            <a:off x="120316" y="-1"/>
            <a:ext cx="9023684" cy="3426753"/>
          </a:xfrm>
          <a:noFill/>
          <a:ln>
            <a:noFill/>
          </a:ln>
          <a:effectLst/>
        </p:spPr>
        <p:txBody>
          <a:bodyPr vert="horz" wrap="square" lIns="91440" tIns="45720" rIns="91440" bIns="45720" numCol="1" anchor="t" anchorCtr="0" compatLnSpc="1">
            <a:prstTxWarp prst="textNoShape">
              <a:avLst/>
            </a:prstTxWarp>
          </a:bodyPr>
          <a:lstStyle/>
          <a:p>
            <a:r>
              <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rPr>
              <a:t>How should we live </a:t>
            </a:r>
            <a:r>
              <a:rPr lang="en-US" sz="5400" b="1" dirty="0">
                <a:solidFill>
                  <a:srgbClr val="FFFF00"/>
                </a:solidFill>
                <a:effectLst>
                  <a:glow rad="254000">
                    <a:schemeClr val="bg2">
                      <a:alpha val="75000"/>
                    </a:schemeClr>
                  </a:glow>
                </a:effectLst>
                <a:latin typeface="Arial" charset="0"/>
                <a:ea typeface="ＭＳ Ｐゴシック" charset="0"/>
                <a:cs typeface="ＭＳ Ｐゴシック" charset="0"/>
              </a:rPr>
              <a:t>now</a:t>
            </a:r>
            <a:r>
              <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rPr>
              <a:t> when we know Satan will rule the whole world during the </a:t>
            </a:r>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Tribulation? </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88063" y="5745753"/>
            <a:ext cx="4296741" cy="998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Rev. 13</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427094" y="5745753"/>
            <a:ext cx="3405013" cy="998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Rev. 14</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67753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13267" y="0"/>
            <a:ext cx="12196481" cy="6858000"/>
          </a:xfrm>
          <a:prstGeom prst="rect">
            <a:avLst/>
          </a:prstGeom>
        </p:spPr>
      </p:pic>
      <p:sp>
        <p:nvSpPr>
          <p:cNvPr id="881666" name="Rectangle 2"/>
          <p:cNvSpPr>
            <a:spLocks noGrp="1" noChangeArrowheads="1"/>
          </p:cNvSpPr>
          <p:nvPr>
            <p:ph type="ctrTitle"/>
          </p:nvPr>
        </p:nvSpPr>
        <p:spPr>
          <a:xfrm>
            <a:off x="120316" y="0"/>
            <a:ext cx="9023684" cy="2184400"/>
          </a:xfrm>
          <a:solidFill>
            <a:schemeClr val="bg2"/>
          </a:solidFill>
          <a:ln>
            <a:noFill/>
          </a:ln>
          <a:effectLst/>
        </p:spPr>
        <p:txBody>
          <a:bodyPr vert="horz" wrap="square" lIns="91440" tIns="45720" rIns="91440" bIns="45720" numCol="1" anchor="ctr" anchorCtr="0" compatLnSpc="1">
            <a:prstTxWarp prst="textNoShape">
              <a:avLst/>
            </a:prstTxWarp>
          </a:bodyPr>
          <a:lstStyle/>
          <a:p>
            <a:r>
              <a:rPr lang="en-US" sz="8000" b="1" i="0" dirty="0" smtClean="0">
                <a:solidFill>
                  <a:srgbClr val="FFFFFF"/>
                </a:solidFill>
                <a:effectLst>
                  <a:glow rad="254000">
                    <a:schemeClr val="bg2">
                      <a:alpha val="75000"/>
                    </a:schemeClr>
                  </a:glow>
                </a:effectLst>
                <a:latin typeface="Times"/>
                <a:ea typeface="ＭＳ Ｐゴシック" charset="0"/>
                <a:cs typeface="Times"/>
              </a:rPr>
              <a:t>Hitler</a:t>
            </a:r>
            <a:r>
              <a:rPr lang="mr-IN" sz="8000" b="1" i="0" dirty="0" smtClean="0">
                <a:solidFill>
                  <a:srgbClr val="FFFFFF"/>
                </a:solidFill>
                <a:effectLst>
                  <a:glow rad="254000">
                    <a:schemeClr val="bg2">
                      <a:alpha val="75000"/>
                    </a:schemeClr>
                  </a:glow>
                </a:effectLst>
                <a:latin typeface="Times"/>
                <a:ea typeface="ＭＳ Ｐゴシック" charset="0"/>
                <a:cs typeface="Times"/>
              </a:rPr>
              <a:t>'</a:t>
            </a:r>
            <a:r>
              <a:rPr lang="en-US" sz="8000" b="1" i="0" dirty="0" smtClean="0">
                <a:solidFill>
                  <a:srgbClr val="FFFFFF"/>
                </a:solidFill>
                <a:effectLst>
                  <a:glow rad="254000">
                    <a:schemeClr val="bg2">
                      <a:alpha val="75000"/>
                    </a:schemeClr>
                  </a:glow>
                </a:effectLst>
                <a:latin typeface="Times"/>
                <a:ea typeface="ＭＳ Ｐゴシック" charset="0"/>
                <a:cs typeface="Times"/>
              </a:rPr>
              <a:t>s Henchmen</a:t>
            </a:r>
            <a:endParaRPr lang="en-US" sz="8000" b="1" i="0" dirty="0">
              <a:solidFill>
                <a:srgbClr val="FFFFFF"/>
              </a:solidFill>
              <a:effectLst>
                <a:glow rad="254000">
                  <a:schemeClr val="bg2">
                    <a:alpha val="75000"/>
                  </a:schemeClr>
                </a:glow>
              </a:effectLst>
              <a:latin typeface="Times"/>
              <a:ea typeface="ＭＳ Ｐゴシック" charset="0"/>
              <a:cs typeface="Times"/>
            </a:endParaRPr>
          </a:p>
        </p:txBody>
      </p:sp>
    </p:spTree>
    <p:extLst>
      <p:ext uri="{BB962C8B-B14F-4D97-AF65-F5344CB8AC3E}">
        <p14:creationId xmlns:p14="http://schemas.microsoft.com/office/powerpoint/2010/main" val="20584391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79261"/>
            <a:ext cx="7390568" cy="2041404"/>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I</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Satan will rule the world through his two key </a:t>
            </a:r>
            <a:r>
              <a:rPr lang="en-US" b="1" kern="1200" dirty="0">
                <a:solidFill>
                  <a:srgbClr val="FFFF00"/>
                </a:solidFill>
                <a:effectLst>
                  <a:glow rad="241300">
                    <a:srgbClr val="000000">
                      <a:alpha val="75000"/>
                    </a:srgbClr>
                  </a:glow>
                </a:effectLst>
                <a:latin typeface="Arial" charset="0"/>
                <a:ea typeface="ＭＳ Ｐゴシック" charset="0"/>
                <a:cs typeface="ＭＳ Ｐゴシック" charset="0"/>
              </a:rPr>
              <a:t>henchmen</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(Rev. </a:t>
            </a:r>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13). </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23688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83714"/>
                                        </p:tgtEl>
                                        <p:attrNameLst>
                                          <p:attrName>style.visibility</p:attrName>
                                        </p:attrNameLst>
                                      </p:cBhvr>
                                      <p:to>
                                        <p:strVal val="visible"/>
                                      </p:to>
                                    </p:set>
                                    <p:anim calcmode="lin" valueType="num">
                                      <p:cBhvr>
                                        <p:cTn id="19" dur="1000" fill="hold"/>
                                        <p:tgtEl>
                                          <p:spTgt spid="883714"/>
                                        </p:tgtEl>
                                        <p:attrNameLst>
                                          <p:attrName>ppt_w</p:attrName>
                                        </p:attrNameLst>
                                      </p:cBhvr>
                                      <p:tavLst>
                                        <p:tav tm="0">
                                          <p:val>
                                            <p:fltVal val="0"/>
                                          </p:val>
                                        </p:tav>
                                        <p:tav tm="100000">
                                          <p:val>
                                            <p:strVal val="#ppt_w"/>
                                          </p:val>
                                        </p:tav>
                                      </p:tavLst>
                                    </p:anim>
                                    <p:anim calcmode="lin" valueType="num">
                                      <p:cBhvr>
                                        <p:cTn id="20" dur="1000" fill="hold"/>
                                        <p:tgtEl>
                                          <p:spTgt spid="883714"/>
                                        </p:tgtEl>
                                        <p:attrNameLst>
                                          <p:attrName>ppt_h</p:attrName>
                                        </p:attrNameLst>
                                      </p:cBhvr>
                                      <p:tavLst>
                                        <p:tav tm="0">
                                          <p:val>
                                            <p:fltVal val="0"/>
                                          </p:val>
                                        </p:tav>
                                        <p:tav tm="100000">
                                          <p:val>
                                            <p:strVal val="#ppt_h"/>
                                          </p:val>
                                        </p:tav>
                                      </p:tavLst>
                                    </p:anim>
                                    <p:anim calcmode="lin" valueType="num">
                                      <p:cBhvr>
                                        <p:cTn id="21" dur="1000" fill="hold"/>
                                        <p:tgtEl>
                                          <p:spTgt spid="8837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837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smtClean="0">
                <a:solidFill>
                  <a:srgbClr val="FFFFFF"/>
                </a:solidFill>
                <a:effectLst>
                  <a:glow rad="292100">
                    <a:srgbClr val="000000">
                      <a:alpha val="75000"/>
                    </a:srgbClr>
                  </a:glow>
                </a:effectLst>
                <a:ea typeface="ＭＳ Ｐゴシック" charset="0"/>
              </a:rPr>
              <a:t>The Beast</a:t>
            </a:r>
            <a:endParaRPr lang="en-US" sz="40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0" y="4275304"/>
            <a:ext cx="9144000"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Then </a:t>
            </a:r>
            <a:r>
              <a:rPr lang="en-US" altLang="ja-JP" sz="3200" b="1" dirty="0">
                <a:solidFill>
                  <a:srgbClr val="FFFFFF"/>
                </a:solidFill>
                <a:effectLst>
                  <a:glow rad="292100">
                    <a:srgbClr val="000000">
                      <a:alpha val="75000"/>
                    </a:srgbClr>
                  </a:glow>
                </a:effectLst>
                <a:latin typeface="Arial"/>
                <a:ea typeface="ＭＳ Ｐゴシック" charset="0"/>
                <a:cs typeface="Arial"/>
              </a:rPr>
              <a:t>I saw a </a:t>
            </a:r>
            <a:r>
              <a:rPr lang="en-US" altLang="ja-JP" sz="3200" b="1" dirty="0">
                <a:solidFill>
                  <a:srgbClr val="FFFF00"/>
                </a:solidFill>
                <a:effectLst>
                  <a:glow rad="292100">
                    <a:srgbClr val="000000">
                      <a:alpha val="75000"/>
                    </a:srgbClr>
                  </a:glow>
                </a:effectLst>
                <a:latin typeface="Arial"/>
                <a:ea typeface="ＭＳ Ｐゴシック" charset="0"/>
                <a:cs typeface="Arial"/>
              </a:rPr>
              <a:t>beast</a:t>
            </a:r>
            <a:r>
              <a:rPr lang="en-US" altLang="ja-JP" sz="3200" b="1" dirty="0">
                <a:solidFill>
                  <a:srgbClr val="FFFFFF"/>
                </a:solidFill>
                <a:effectLst>
                  <a:glow rad="292100">
                    <a:srgbClr val="000000">
                      <a:alpha val="75000"/>
                    </a:srgbClr>
                  </a:glow>
                </a:effectLst>
                <a:latin typeface="Arial"/>
                <a:ea typeface="ＭＳ Ｐゴシック" charset="0"/>
                <a:cs typeface="Arial"/>
              </a:rPr>
              <a:t> rising up out of the sea.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
            </a:r>
            <a:br>
              <a:rPr lang="en-US" altLang="ja-JP" sz="3200" b="1" dirty="0" smtClean="0">
                <a:solidFill>
                  <a:srgbClr val="FFFFFF"/>
                </a:solidFill>
                <a:effectLst>
                  <a:glow rad="292100">
                    <a:srgbClr val="000000">
                      <a:alpha val="75000"/>
                    </a:srgbClr>
                  </a:glow>
                </a:effectLst>
                <a:latin typeface="Arial"/>
                <a:ea typeface="ＭＳ Ｐゴシック" charset="0"/>
                <a:cs typeface="Arial"/>
              </a:rPr>
            </a:br>
            <a:r>
              <a:rPr lang="en-US" altLang="ja-JP" sz="3200" b="1" dirty="0" smtClean="0">
                <a:solidFill>
                  <a:srgbClr val="FFFFFF"/>
                </a:solidFill>
                <a:effectLst>
                  <a:glow rad="292100">
                    <a:srgbClr val="000000">
                      <a:alpha val="75000"/>
                    </a:srgbClr>
                  </a:glow>
                </a:effectLst>
                <a:latin typeface="Arial"/>
                <a:ea typeface="ＭＳ Ｐゴシック" charset="0"/>
                <a:cs typeface="Arial"/>
              </a:rPr>
              <a:t>It </a:t>
            </a:r>
            <a:r>
              <a:rPr lang="en-US" altLang="ja-JP" sz="3200" b="1" dirty="0">
                <a:solidFill>
                  <a:srgbClr val="FFFFFF"/>
                </a:solidFill>
                <a:effectLst>
                  <a:glow rad="292100">
                    <a:srgbClr val="000000">
                      <a:alpha val="75000"/>
                    </a:srgbClr>
                  </a:glow>
                </a:effectLst>
                <a:latin typeface="Arial"/>
                <a:ea typeface="ＭＳ Ｐゴシック" charset="0"/>
                <a:cs typeface="Arial"/>
              </a:rPr>
              <a:t>had </a:t>
            </a:r>
            <a:r>
              <a:rPr lang="en-US" altLang="ja-JP" sz="3200" b="1" dirty="0">
                <a:solidFill>
                  <a:srgbClr val="FFFF00"/>
                </a:solidFill>
                <a:effectLst>
                  <a:glow rad="292100">
                    <a:srgbClr val="000000">
                      <a:alpha val="75000"/>
                    </a:srgbClr>
                  </a:glow>
                </a:effectLst>
                <a:latin typeface="Arial"/>
                <a:ea typeface="ＭＳ Ｐゴシック" charset="0"/>
                <a:cs typeface="Arial"/>
              </a:rPr>
              <a:t>seven heads</a:t>
            </a:r>
            <a:r>
              <a:rPr lang="en-US" altLang="ja-JP" sz="3200" b="1" dirty="0">
                <a:solidFill>
                  <a:srgbClr val="FFFFFF"/>
                </a:solidFill>
                <a:effectLst>
                  <a:glow rad="292100">
                    <a:srgbClr val="000000">
                      <a:alpha val="75000"/>
                    </a:srgbClr>
                  </a:glow>
                </a:effectLst>
                <a:latin typeface="Arial"/>
                <a:ea typeface="ＭＳ Ｐゴシック" charset="0"/>
                <a:cs typeface="Arial"/>
              </a:rPr>
              <a:t> and </a:t>
            </a:r>
            <a:r>
              <a:rPr lang="en-US" altLang="ja-JP" sz="3200" b="1" dirty="0">
                <a:solidFill>
                  <a:srgbClr val="FFFF00"/>
                </a:solidFill>
                <a:effectLst>
                  <a:glow rad="292100">
                    <a:srgbClr val="000000">
                      <a:alpha val="75000"/>
                    </a:srgbClr>
                  </a:glow>
                </a:effectLst>
                <a:latin typeface="Arial"/>
                <a:ea typeface="ＭＳ Ｐゴシック" charset="0"/>
                <a:cs typeface="Arial"/>
              </a:rPr>
              <a:t>ten horns</a:t>
            </a:r>
            <a:r>
              <a:rPr lang="en-US" altLang="ja-JP" sz="3200" b="1" dirty="0">
                <a:solidFill>
                  <a:srgbClr val="FFFFFF"/>
                </a:solidFill>
                <a:effectLst>
                  <a:glow rad="292100">
                    <a:srgbClr val="000000">
                      <a:alpha val="75000"/>
                    </a:srgbClr>
                  </a:glow>
                </a:effectLst>
                <a:latin typeface="Arial"/>
                <a:ea typeface="ＭＳ Ｐゴシック" charset="0"/>
                <a:cs typeface="Arial"/>
              </a:rPr>
              <a:t>, with ten crowns on its horns. And written on each head were names that blasphemed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God</a:t>
            </a:r>
            <a:r>
              <a:rPr lang="mr-IN"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 </a:t>
            </a:r>
            <a:br>
              <a:rPr lang="en-US" altLang="ja-JP" sz="3200" b="1" dirty="0" smtClean="0">
                <a:solidFill>
                  <a:srgbClr val="FFFFFF"/>
                </a:solidFill>
                <a:effectLst>
                  <a:glow rad="292100">
                    <a:srgbClr val="000000">
                      <a:alpha val="75000"/>
                    </a:srgbClr>
                  </a:glow>
                </a:effectLst>
                <a:latin typeface="Arial"/>
                <a:ea typeface="ＭＳ Ｐゴシック" charset="0"/>
                <a:cs typeface="Arial"/>
              </a:rPr>
            </a:br>
            <a:r>
              <a:rPr lang="en-US"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13:</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1</a:t>
            </a:r>
            <a:r>
              <a:rPr lang="en-US" altLang="ja-JP" sz="3200" b="1" dirty="0">
                <a:solidFill>
                  <a:srgbClr val="FFFFFF"/>
                </a:solidFill>
                <a:effectLst>
                  <a:glow rad="292100">
                    <a:srgbClr val="000000">
                      <a:alpha val="75000"/>
                    </a:srgbClr>
                  </a:glow>
                </a:effectLst>
                <a:latin typeface="Arial"/>
                <a:ea typeface="ＭＳ Ｐゴシック" charset="0"/>
                <a:cs typeface="Arial"/>
              </a:rPr>
              <a:t> </a:t>
            </a:r>
            <a:r>
              <a:rPr lang="en-US" altLang="ja-JP" sz="2800" b="1" dirty="0" smtClean="0">
                <a:solidFill>
                  <a:srgbClr val="FFFFFF"/>
                </a:solidFill>
                <a:effectLst>
                  <a:glow rad="292100">
                    <a:srgbClr val="000000">
                      <a:alpha val="75000"/>
                    </a:srgbClr>
                  </a:glow>
                </a:effectLst>
                <a:latin typeface="Arial"/>
                <a:ea typeface="ＭＳ Ｐゴシック" charset="0"/>
                <a:cs typeface="Arial"/>
              </a:rPr>
              <a:t>NLT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a:t>
            </a:r>
            <a:endParaRPr lang="en-US" sz="32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Tree>
    <p:extLst>
      <p:ext uri="{BB962C8B-B14F-4D97-AF65-F5344CB8AC3E}">
        <p14:creationId xmlns:p14="http://schemas.microsoft.com/office/powerpoint/2010/main" val="3390506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42900" y="0"/>
            <a:ext cx="8435340" cy="6858000"/>
          </a:xfrm>
          <a:prstGeom prst="rect">
            <a:avLst/>
          </a:prstGeom>
        </p:spPr>
      </p:pic>
      <p:sp>
        <p:nvSpPr>
          <p:cNvPr id="881666" name="Rectangle 2"/>
          <p:cNvSpPr>
            <a:spLocks noGrp="1" noChangeArrowheads="1"/>
          </p:cNvSpPr>
          <p:nvPr>
            <p:ph type="ctrTitle"/>
          </p:nvPr>
        </p:nvSpPr>
        <p:spPr>
          <a:xfrm>
            <a:off x="120316" y="0"/>
            <a:ext cx="3772327" cy="1830999"/>
          </a:xfrm>
          <a:noFill/>
          <a:ln>
            <a:noFill/>
          </a:ln>
          <a:effectLst/>
        </p:spPr>
        <p:txBody>
          <a:bodyPr vert="horz" wrap="square" lIns="91440" tIns="45720" rIns="91440" bIns="45720" numCol="1" anchor="ctr" anchorCtr="0" compatLnSpc="1">
            <a:prstTxWarp prst="textNoShape">
              <a:avLst/>
            </a:prstTxWarp>
          </a:bodyPr>
          <a:lstStyle/>
          <a:p>
            <a:r>
              <a:rPr lang="en-US" sz="4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Mussolini</a:t>
            </a:r>
            <a:endParaRPr lang="en-US" sz="4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238712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smtClean="0">
                <a:solidFill>
                  <a:srgbClr val="FFFFFF"/>
                </a:solidFill>
                <a:effectLst>
                  <a:glow rad="292100">
                    <a:srgbClr val="000000">
                      <a:alpha val="75000"/>
                    </a:srgbClr>
                  </a:glow>
                </a:effectLst>
                <a:ea typeface="ＭＳ Ｐゴシック" charset="0"/>
              </a:rPr>
              <a:t>The Beast</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
        <p:nvSpPr>
          <p:cNvPr id="9" name="Rectangle 2"/>
          <p:cNvSpPr txBox="1">
            <a:spLocks noChangeArrowheads="1"/>
          </p:cNvSpPr>
          <p:nvPr/>
        </p:nvSpPr>
        <p:spPr bwMode="auto">
          <a:xfrm rot="20675287">
            <a:off x="366443" y="633560"/>
            <a:ext cx="47293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4800" b="1" kern="1200" dirty="0" smtClean="0">
                <a:solidFill>
                  <a:srgbClr val="FFFFFF"/>
                </a:solidFill>
                <a:effectLst>
                  <a:glow rad="292100">
                    <a:srgbClr val="000000">
                      <a:alpha val="99000"/>
                    </a:srgbClr>
                  </a:glow>
                </a:effectLst>
                <a:ea typeface="ＭＳ Ｐゴシック" charset="0"/>
              </a:rPr>
              <a:t>Why </a:t>
            </a:r>
            <a:r>
              <a:rPr lang="mr-IN" sz="4800" b="1" kern="1200" dirty="0" smtClean="0">
                <a:solidFill>
                  <a:srgbClr val="FFFFFF"/>
                </a:solidFill>
                <a:effectLst>
                  <a:glow rad="292100">
                    <a:srgbClr val="000000">
                      <a:alpha val="99000"/>
                    </a:srgbClr>
                  </a:glow>
                </a:effectLst>
                <a:ea typeface="ＭＳ Ｐゴシック" charset="0"/>
              </a:rPr>
              <a:t>"</a:t>
            </a:r>
            <a:r>
              <a:rPr lang="en-US" sz="4800" b="1" kern="1200" dirty="0" smtClean="0">
                <a:solidFill>
                  <a:srgbClr val="FFFFFF"/>
                </a:solidFill>
                <a:effectLst>
                  <a:glow rad="292100">
                    <a:srgbClr val="000000">
                      <a:alpha val="99000"/>
                    </a:srgbClr>
                  </a:glow>
                </a:effectLst>
                <a:ea typeface="ＭＳ Ｐゴシック" charset="0"/>
              </a:rPr>
              <a:t>beast</a:t>
            </a:r>
            <a:r>
              <a:rPr lang="mr-IN" sz="4800" b="1" kern="1200" dirty="0" smtClean="0">
                <a:solidFill>
                  <a:srgbClr val="FFFFFF"/>
                </a:solidFill>
                <a:effectLst>
                  <a:glow rad="292100">
                    <a:srgbClr val="000000">
                      <a:alpha val="99000"/>
                    </a:srgbClr>
                  </a:glow>
                </a:effectLst>
                <a:ea typeface="ＭＳ Ｐゴシック" charset="0"/>
              </a:rPr>
              <a:t>"</a:t>
            </a:r>
            <a:r>
              <a:rPr lang="en-US" sz="4800" b="1" kern="1200" dirty="0" smtClean="0">
                <a:solidFill>
                  <a:srgbClr val="FFFFFF"/>
                </a:solidFill>
                <a:effectLst>
                  <a:glow rad="292100">
                    <a:srgbClr val="000000">
                      <a:alpha val="99000"/>
                    </a:srgbClr>
                  </a:glow>
                </a:effectLst>
                <a:ea typeface="ＭＳ Ｐゴシック" charset="0"/>
              </a:rPr>
              <a:t>?</a:t>
            </a:r>
            <a:endParaRPr lang="en-US" sz="4800" b="1" kern="1200" dirty="0">
              <a:solidFill>
                <a:srgbClr val="FFFFFF"/>
              </a:solidFill>
              <a:effectLst>
                <a:glow rad="292100">
                  <a:srgbClr val="000000">
                    <a:alpha val="99000"/>
                  </a:srgbClr>
                </a:glow>
              </a:effectLst>
              <a:ea typeface="ＭＳ Ｐゴシック" charset="0"/>
            </a:endParaRPr>
          </a:p>
        </p:txBody>
      </p:sp>
      <p:sp>
        <p:nvSpPr>
          <p:cNvPr id="2" name="Rectangle 2"/>
          <p:cNvSpPr>
            <a:spLocks noChangeArrowheads="1"/>
          </p:cNvSpPr>
          <p:nvPr/>
        </p:nvSpPr>
        <p:spPr bwMode="auto">
          <a:xfrm>
            <a:off x="0" y="1861860"/>
            <a:ext cx="9144000" cy="5016757"/>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3200" b="1" dirty="0">
                <a:solidFill>
                  <a:srgbClr val="FFFFFF"/>
                </a:solidFill>
                <a:effectLst>
                  <a:glow rad="292100">
                    <a:srgbClr val="000000">
                      <a:alpha val="99000"/>
                    </a:srgbClr>
                  </a:glow>
                </a:effectLst>
                <a:latin typeface="Arial"/>
                <a:ea typeface="ＭＳ Ｐゴシック" charset="0"/>
                <a:cs typeface="Arial"/>
              </a:rPr>
              <a:t>"</a:t>
            </a:r>
            <a:r>
              <a:rPr lang="en-US" altLang="ja-JP" sz="3200" b="1" dirty="0">
                <a:solidFill>
                  <a:srgbClr val="FFFFFF"/>
                </a:solidFill>
                <a:effectLst>
                  <a:glow rad="292100">
                    <a:srgbClr val="000000">
                      <a:alpha val="99000"/>
                    </a:srgbClr>
                  </a:glow>
                </a:effectLst>
                <a:latin typeface="Arial"/>
                <a:ea typeface="ＭＳ Ｐゴシック" charset="0"/>
                <a:cs typeface="Arial"/>
              </a:rPr>
              <a:t>The symbolic description of </a:t>
            </a:r>
            <a:r>
              <a:rPr lang="mr-IN" altLang="ja-JP" sz="3200" b="1" dirty="0" smtClean="0">
                <a:solidFill>
                  <a:srgbClr val="FFFFFF"/>
                </a:solidFill>
                <a:effectLst>
                  <a:glow rad="292100">
                    <a:srgbClr val="000000">
                      <a:alpha val="99000"/>
                    </a:srgbClr>
                  </a:glow>
                </a:effectLst>
                <a:latin typeface="Arial"/>
                <a:ea typeface="ＭＳ Ｐゴシック" charset="0"/>
                <a:cs typeface="Arial"/>
              </a:rPr>
              <a:t>'</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the beast</a:t>
            </a:r>
            <a:r>
              <a:rPr lang="mr-IN" altLang="ja-JP" sz="3200" b="1" dirty="0" smtClean="0">
                <a:solidFill>
                  <a:srgbClr val="FFFFFF"/>
                </a:solidFill>
                <a:effectLst>
                  <a:glow rad="292100">
                    <a:srgbClr val="000000">
                      <a:alpha val="99000"/>
                    </a:srgbClr>
                  </a:glow>
                </a:effectLst>
                <a:latin typeface="Arial"/>
                <a:ea typeface="ＭＳ Ｐゴシック" charset="0"/>
                <a:cs typeface="Arial"/>
              </a:rPr>
              <a:t>'</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 </a:t>
            </a:r>
            <a:r>
              <a:rPr lang="en-US" altLang="ja-JP" sz="3200" b="1" dirty="0">
                <a:solidFill>
                  <a:srgbClr val="FFFFFF"/>
                </a:solidFill>
                <a:effectLst>
                  <a:glow rad="292100">
                    <a:srgbClr val="000000">
                      <a:alpha val="99000"/>
                    </a:srgbClr>
                  </a:glow>
                </a:effectLst>
                <a:latin typeface="Arial"/>
                <a:ea typeface="ＭＳ Ｐゴシック" charset="0"/>
                <a:cs typeface="Arial"/>
              </a:rPr>
              <a:t>enables us to learn something about his origin and character. God does not see him as a man, made in the divine image, but as </a:t>
            </a:r>
            <a:r>
              <a:rPr lang="en-US" altLang="ja-JP" sz="3200" b="1" dirty="0">
                <a:solidFill>
                  <a:srgbClr val="FFFF00"/>
                </a:solidFill>
                <a:effectLst>
                  <a:glow rad="292100">
                    <a:srgbClr val="000000">
                      <a:alpha val="99000"/>
                    </a:srgbClr>
                  </a:glow>
                </a:effectLst>
                <a:latin typeface="Arial"/>
                <a:ea typeface="ＭＳ Ｐゴシック" charset="0"/>
                <a:cs typeface="Arial"/>
              </a:rPr>
              <a:t>a wild animal, under the control of Satan</a:t>
            </a:r>
            <a:r>
              <a:rPr lang="en-US" altLang="ja-JP" sz="3200" b="1" dirty="0">
                <a:solidFill>
                  <a:srgbClr val="FFFFFF"/>
                </a:solidFill>
                <a:effectLst>
                  <a:glow rad="292100">
                    <a:srgbClr val="000000">
                      <a:alpha val="99000"/>
                    </a:srgbClr>
                  </a:glow>
                </a:effectLst>
                <a:latin typeface="Arial"/>
                <a:ea typeface="ＭＳ Ｐゴシック" charset="0"/>
                <a:cs typeface="Arial"/>
              </a:rPr>
              <a:t>. He is a man (Rev. 13:18); but he is energized from hell, for he comes out of the pit (Rev. 11:7; 17:8). Just as Jesus Christ is God in the flesh, so </a:t>
            </a:r>
            <a:r>
              <a:rPr lang="mr-IN" altLang="ja-JP" sz="3200" b="1" dirty="0" smtClean="0">
                <a:solidFill>
                  <a:srgbClr val="FFFFFF"/>
                </a:solidFill>
                <a:effectLst>
                  <a:glow rad="292100">
                    <a:srgbClr val="000000">
                      <a:alpha val="99000"/>
                    </a:srgbClr>
                  </a:glow>
                </a:effectLst>
                <a:latin typeface="Arial"/>
                <a:ea typeface="ＭＳ Ｐゴシック" charset="0"/>
                <a:cs typeface="Arial"/>
              </a:rPr>
              <a:t>'</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the beast</a:t>
            </a:r>
            <a:r>
              <a:rPr lang="mr-IN" altLang="ja-JP" sz="3200" b="1" dirty="0" smtClean="0">
                <a:solidFill>
                  <a:srgbClr val="FFFFFF"/>
                </a:solidFill>
                <a:effectLst>
                  <a:glow rad="292100">
                    <a:srgbClr val="000000">
                      <a:alpha val="99000"/>
                    </a:srgbClr>
                  </a:glow>
                </a:effectLst>
                <a:latin typeface="Arial"/>
                <a:ea typeface="ＭＳ Ｐゴシック" charset="0"/>
                <a:cs typeface="Arial"/>
              </a:rPr>
              <a:t>'</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 </a:t>
            </a:r>
            <a:r>
              <a:rPr lang="en-US" altLang="ja-JP" sz="3200" b="1" dirty="0">
                <a:solidFill>
                  <a:srgbClr val="FFFFFF"/>
                </a:solidFill>
                <a:effectLst>
                  <a:glow rad="292100">
                    <a:srgbClr val="000000">
                      <a:alpha val="99000"/>
                    </a:srgbClr>
                  </a:glow>
                </a:effectLst>
                <a:latin typeface="Arial"/>
                <a:ea typeface="ＭＳ Ｐゴシック" charset="0"/>
                <a:cs typeface="Arial"/>
              </a:rPr>
              <a:t>will be </a:t>
            </a:r>
            <a:r>
              <a:rPr lang="en-US" altLang="ja-JP" sz="3200" b="1" dirty="0">
                <a:solidFill>
                  <a:srgbClr val="FFFF00"/>
                </a:solidFill>
                <a:effectLst>
                  <a:glow rad="292100">
                    <a:srgbClr val="000000">
                      <a:alpha val="99000"/>
                    </a:srgbClr>
                  </a:glow>
                </a:effectLst>
                <a:latin typeface="Arial"/>
                <a:ea typeface="ＭＳ Ｐゴシック" charset="0"/>
                <a:cs typeface="Arial"/>
              </a:rPr>
              <a:t>Satan in a human body </a:t>
            </a:r>
            <a:r>
              <a:rPr lang="en-US" altLang="ja-JP" sz="3200" b="1" dirty="0">
                <a:solidFill>
                  <a:srgbClr val="FFFFFF"/>
                </a:solidFill>
                <a:effectLst>
                  <a:glow rad="292100">
                    <a:srgbClr val="000000">
                      <a:alpha val="99000"/>
                    </a:srgbClr>
                  </a:glow>
                </a:effectLst>
                <a:latin typeface="Arial"/>
                <a:ea typeface="ＭＳ Ｐゴシック" charset="0"/>
                <a:cs typeface="Arial"/>
              </a:rPr>
              <a:t>(see John 13:2, 27</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a:t>
            </a:r>
            <a:r>
              <a:rPr lang="mr-IN" altLang="ja-JP" sz="3200" b="1" dirty="0" smtClean="0">
                <a:solidFill>
                  <a:srgbClr val="FFFFFF"/>
                </a:solidFill>
                <a:effectLst>
                  <a:glow rad="292100">
                    <a:srgbClr val="000000">
                      <a:alpha val="99000"/>
                    </a:srgbClr>
                  </a:glow>
                </a:effectLst>
                <a:latin typeface="Arial"/>
                <a:ea typeface="ＭＳ Ｐゴシック" charset="0"/>
                <a:cs typeface="Arial"/>
              </a:rPr>
              <a:t>"</a:t>
            </a:r>
            <a:r>
              <a:rPr lang="en-US" altLang="ja-JP" sz="3200" b="1" dirty="0" smtClean="0">
                <a:solidFill>
                  <a:srgbClr val="FFFFFF"/>
                </a:solidFill>
                <a:effectLst>
                  <a:glow rad="292100">
                    <a:srgbClr val="000000">
                      <a:alpha val="99000"/>
                    </a:srgbClr>
                  </a:glow>
                </a:effectLst>
                <a:latin typeface="Arial"/>
                <a:ea typeface="ＭＳ Ｐゴシック" charset="0"/>
                <a:cs typeface="Arial"/>
              </a:rPr>
              <a:t> (Wiersbe).</a:t>
            </a:r>
            <a:endParaRPr lang="en-US" sz="3200" b="1" dirty="0">
              <a:solidFill>
                <a:srgbClr val="FFFFFF"/>
              </a:solidFill>
              <a:effectLst>
                <a:glow rad="292100">
                  <a:srgbClr val="000000">
                    <a:alpha val="99000"/>
                  </a:srgbClr>
                </a:glow>
              </a:effectLst>
              <a:latin typeface="Arial"/>
              <a:ea typeface="ＭＳ Ｐゴシック" charset="0"/>
              <a:cs typeface="Arial"/>
            </a:endParaRPr>
          </a:p>
        </p:txBody>
      </p:sp>
    </p:spTree>
    <p:extLst>
      <p:ext uri="{BB962C8B-B14F-4D97-AF65-F5344CB8AC3E}">
        <p14:creationId xmlns:p14="http://schemas.microsoft.com/office/powerpoint/2010/main" val="2551519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smtClean="0">
                <a:solidFill>
                  <a:srgbClr val="FFFFFF"/>
                </a:solidFill>
                <a:effectLst>
                  <a:glow rad="292100">
                    <a:srgbClr val="000000">
                      <a:alpha val="75000"/>
                    </a:srgbClr>
                  </a:glow>
                </a:effectLst>
                <a:ea typeface="ＭＳ Ｐゴシック" charset="0"/>
              </a:rPr>
              <a:t>The Beast</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sp>
        <p:nvSpPr>
          <p:cNvPr id="9" name="Rectangle 2"/>
          <p:cNvSpPr txBox="1">
            <a:spLocks noChangeArrowheads="1"/>
          </p:cNvSpPr>
          <p:nvPr/>
        </p:nvSpPr>
        <p:spPr bwMode="auto">
          <a:xfrm rot="20675287">
            <a:off x="348918" y="1076505"/>
            <a:ext cx="47293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4800" b="1" kern="1200" dirty="0" smtClean="0">
                <a:solidFill>
                  <a:srgbClr val="FFFFFF"/>
                </a:solidFill>
                <a:effectLst>
                  <a:glow rad="292100">
                    <a:srgbClr val="000000">
                      <a:alpha val="75000"/>
                    </a:srgbClr>
                  </a:glow>
                </a:effectLst>
                <a:ea typeface="ＭＳ Ｐゴシック" charset="0"/>
              </a:rPr>
              <a:t>Why rising from the sea?</a:t>
            </a:r>
            <a:endParaRPr lang="en-US" sz="48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3570" y="4238894"/>
            <a:ext cx="9144000" cy="206210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3200" b="1" dirty="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The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fact </a:t>
            </a:r>
            <a:r>
              <a:rPr lang="en-US" altLang="ja-JP" sz="3200" b="1" dirty="0">
                <a:solidFill>
                  <a:srgbClr val="FFFFFF"/>
                </a:solidFill>
                <a:effectLst>
                  <a:glow rad="292100">
                    <a:srgbClr val="000000">
                      <a:alpha val="75000"/>
                    </a:srgbClr>
                  </a:glow>
                </a:effectLst>
                <a:latin typeface="Arial"/>
                <a:ea typeface="ＭＳ Ｐゴシック" charset="0"/>
                <a:cs typeface="Arial"/>
              </a:rPr>
              <a:t>that the beast comes out from the sea indicates that </a:t>
            </a:r>
            <a:r>
              <a:rPr lang="en-US" altLang="ja-JP" sz="3200" b="1" dirty="0">
                <a:solidFill>
                  <a:srgbClr val="FFFF00"/>
                </a:solidFill>
                <a:effectLst>
                  <a:glow rad="292100">
                    <a:srgbClr val="000000">
                      <a:alpha val="75000"/>
                    </a:srgbClr>
                  </a:glow>
                </a:effectLst>
                <a:latin typeface="Arial"/>
                <a:ea typeface="ＭＳ Ｐゴシック" charset="0"/>
                <a:cs typeface="Arial"/>
              </a:rPr>
              <a:t>he is a Gentile</a:t>
            </a:r>
            <a:r>
              <a:rPr lang="en-US" altLang="ja-JP" sz="3200" b="1" dirty="0">
                <a:solidFill>
                  <a:srgbClr val="FFFFFF"/>
                </a:solidFill>
                <a:effectLst>
                  <a:glow rad="292100">
                    <a:srgbClr val="000000">
                      <a:alpha val="75000"/>
                    </a:srgbClr>
                  </a:glow>
                </a:effectLst>
                <a:latin typeface="Arial"/>
                <a:ea typeface="ＭＳ Ｐゴシック" charset="0"/>
                <a:cs typeface="Arial"/>
              </a:rPr>
              <a:t>, for the sea of humanity is involved as his source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
            </a:r>
            <a:br>
              <a:rPr lang="en-US" altLang="ja-JP" sz="3200" b="1" dirty="0" smtClean="0">
                <a:solidFill>
                  <a:srgbClr val="FFFFFF"/>
                </a:solidFill>
                <a:effectLst>
                  <a:glow rad="292100">
                    <a:srgbClr val="000000">
                      <a:alpha val="75000"/>
                    </a:srgbClr>
                  </a:glow>
                </a:effectLst>
                <a:latin typeface="Arial"/>
                <a:ea typeface="ＭＳ Ｐゴシック" charset="0"/>
                <a:cs typeface="Arial"/>
              </a:rPr>
            </a:br>
            <a:r>
              <a:rPr lang="en-US"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cf. Rev. 17:15)</a:t>
            </a:r>
            <a:r>
              <a:rPr lang="mr-IN" altLang="ja-JP" sz="3200" b="1" dirty="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(Walvoord, </a:t>
            </a:r>
            <a:r>
              <a:rPr lang="en-US" altLang="ja-JP" sz="3200" b="1" i="1" dirty="0" smtClean="0">
                <a:solidFill>
                  <a:srgbClr val="FFFFFF"/>
                </a:solidFill>
                <a:effectLst>
                  <a:glow rad="292100">
                    <a:srgbClr val="000000">
                      <a:alpha val="75000"/>
                    </a:srgbClr>
                  </a:glow>
                </a:effectLst>
                <a:latin typeface="Arial"/>
                <a:ea typeface="ＭＳ Ｐゴシック" charset="0"/>
                <a:cs typeface="Arial"/>
              </a:rPr>
              <a:t>BKC</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a:t>
            </a:r>
            <a:endParaRPr lang="en-US" sz="3200" b="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266940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smtClean="0">
                <a:solidFill>
                  <a:srgbClr val="FFFFFF"/>
                </a:solidFill>
                <a:effectLst>
                  <a:glow rad="292100">
                    <a:srgbClr val="000000">
                      <a:alpha val="75000"/>
                    </a:srgbClr>
                  </a:glow>
                </a:effectLst>
                <a:ea typeface="ＭＳ Ｐゴシック" charset="0"/>
              </a:rPr>
              <a:t>The Beast</a:t>
            </a:r>
            <a:endParaRPr lang="en-US" sz="40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8" name="Picture 7"/>
          <p:cNvPicPr>
            <a:picLocks noChangeAspect="1"/>
          </p:cNvPicPr>
          <p:nvPr/>
        </p:nvPicPr>
        <p:blipFill>
          <a:blip r:embed="rId3"/>
          <a:stretch>
            <a:fillRect/>
          </a:stretch>
        </p:blipFill>
        <p:spPr>
          <a:xfrm>
            <a:off x="3262391" y="-1"/>
            <a:ext cx="5864084" cy="423889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09912"/>
            <a:ext cx="9144000" cy="4248087"/>
          </a:xfrm>
          <a:prstGeom prst="rect">
            <a:avLst/>
          </a:prstGeom>
        </p:spPr>
      </p:pic>
      <p:sp>
        <p:nvSpPr>
          <p:cNvPr id="10" name="Rectangle 2"/>
          <p:cNvSpPr>
            <a:spLocks noChangeArrowheads="1"/>
          </p:cNvSpPr>
          <p:nvPr/>
        </p:nvSpPr>
        <p:spPr bwMode="auto">
          <a:xfrm>
            <a:off x="0" y="5033783"/>
            <a:ext cx="9144000" cy="156966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3200" b="1" dirty="0">
                <a:solidFill>
                  <a:srgbClr val="FFFFFF"/>
                </a:solidFill>
                <a:effectLst>
                  <a:glow rad="292100">
                    <a:srgbClr val="000000"/>
                  </a:glow>
                </a:effectLst>
                <a:latin typeface="Arial"/>
                <a:ea typeface="ＭＳ Ｐゴシック" charset="0"/>
                <a:cs typeface="Arial"/>
              </a:rPr>
              <a:t>"</a:t>
            </a:r>
            <a:r>
              <a:rPr lang="en-US" altLang="ja-JP" sz="3200" b="1" dirty="0">
                <a:solidFill>
                  <a:srgbClr val="FFFFFF"/>
                </a:solidFill>
                <a:effectLst>
                  <a:glow rad="292100">
                    <a:srgbClr val="000000"/>
                  </a:glow>
                </a:effectLst>
                <a:latin typeface="Arial"/>
                <a:ea typeface="ＭＳ Ｐゴシック" charset="0"/>
                <a:cs typeface="Arial"/>
              </a:rPr>
              <a:t>The waters where the prostitute is ruling represent masses of people of every nation and </a:t>
            </a:r>
            <a:r>
              <a:rPr lang="en-US" altLang="ja-JP" sz="3200" b="1" dirty="0" smtClean="0">
                <a:solidFill>
                  <a:srgbClr val="FFFFFF"/>
                </a:solidFill>
                <a:effectLst>
                  <a:glow rad="292100">
                    <a:srgbClr val="000000"/>
                  </a:glow>
                </a:effectLst>
                <a:latin typeface="Arial"/>
                <a:ea typeface="ＭＳ Ｐゴシック" charset="0"/>
                <a:cs typeface="Arial"/>
              </a:rPr>
              <a:t>language</a:t>
            </a:r>
            <a:r>
              <a:rPr lang="mr-IN" altLang="ja-JP" sz="3200" b="1" dirty="0" smtClean="0">
                <a:solidFill>
                  <a:srgbClr val="FFFFFF"/>
                </a:solidFill>
                <a:effectLst>
                  <a:glow rad="292100">
                    <a:srgbClr val="000000"/>
                  </a:glow>
                </a:effectLst>
                <a:latin typeface="Arial"/>
                <a:ea typeface="ＭＳ Ｐゴシック" charset="0"/>
                <a:cs typeface="Arial"/>
              </a:rPr>
              <a:t>"</a:t>
            </a:r>
            <a:r>
              <a:rPr lang="en-US" altLang="ja-JP" sz="3200" b="1" dirty="0" smtClean="0">
                <a:solidFill>
                  <a:srgbClr val="FFFFFF"/>
                </a:solidFill>
                <a:effectLst>
                  <a:glow rad="292100">
                    <a:srgbClr val="000000"/>
                  </a:glow>
                </a:effectLst>
                <a:latin typeface="Arial"/>
                <a:ea typeface="ＭＳ Ｐゴシック" charset="0"/>
                <a:cs typeface="Arial"/>
              </a:rPr>
              <a:t> (Rev</a:t>
            </a:r>
            <a:r>
              <a:rPr lang="en-US" altLang="ja-JP" sz="3200" b="1" dirty="0">
                <a:solidFill>
                  <a:srgbClr val="FFFFFF"/>
                </a:solidFill>
                <a:effectLst>
                  <a:glow rad="292100">
                    <a:srgbClr val="000000"/>
                  </a:glow>
                </a:effectLst>
                <a:latin typeface="Arial"/>
                <a:ea typeface="ＭＳ Ｐゴシック" charset="0"/>
                <a:cs typeface="Arial"/>
              </a:rPr>
              <a:t>. 17:</a:t>
            </a:r>
            <a:r>
              <a:rPr lang="en-US" altLang="ja-JP" sz="3200" b="1" dirty="0" smtClean="0">
                <a:solidFill>
                  <a:srgbClr val="FFFFFF"/>
                </a:solidFill>
                <a:effectLst>
                  <a:glow rad="292100">
                    <a:srgbClr val="000000"/>
                  </a:glow>
                </a:effectLst>
                <a:latin typeface="Arial"/>
                <a:ea typeface="ＭＳ Ｐゴシック" charset="0"/>
                <a:cs typeface="Arial"/>
              </a:rPr>
              <a:t>15 </a:t>
            </a:r>
            <a:r>
              <a:rPr lang="en-US" altLang="ja-JP" sz="2800" b="1" dirty="0" smtClean="0">
                <a:solidFill>
                  <a:srgbClr val="FFFFFF"/>
                </a:solidFill>
                <a:effectLst>
                  <a:glow rad="292100">
                    <a:srgbClr val="000000"/>
                  </a:glow>
                </a:effectLst>
                <a:latin typeface="Arial"/>
                <a:ea typeface="ＭＳ Ｐゴシック" charset="0"/>
                <a:cs typeface="Arial"/>
              </a:rPr>
              <a:t>NLT</a:t>
            </a:r>
            <a:r>
              <a:rPr lang="en-US" altLang="ja-JP" sz="3200" b="1" dirty="0" smtClean="0">
                <a:solidFill>
                  <a:srgbClr val="FFFFFF"/>
                </a:solidFill>
                <a:effectLst>
                  <a:glow rad="292100">
                    <a:srgbClr val="000000"/>
                  </a:glow>
                </a:effectLst>
                <a:latin typeface="Arial"/>
                <a:ea typeface="ＭＳ Ｐゴシック" charset="0"/>
                <a:cs typeface="Arial"/>
              </a:rPr>
              <a:t>).</a:t>
            </a:r>
            <a:endParaRPr lang="en-US" sz="3200" b="1" dirty="0">
              <a:solidFill>
                <a:srgbClr val="FFFFFF"/>
              </a:solidFill>
              <a:effectLst>
                <a:glow rad="292100">
                  <a:srgbClr val="000000"/>
                </a:glow>
              </a:effectLst>
              <a:latin typeface="Arial"/>
              <a:ea typeface="ＭＳ Ｐゴシック" charset="0"/>
              <a:cs typeface="Arial"/>
            </a:endParaRPr>
          </a:p>
        </p:txBody>
      </p:sp>
      <p:sp>
        <p:nvSpPr>
          <p:cNvPr id="9" name="Rectangle 2"/>
          <p:cNvSpPr txBox="1">
            <a:spLocks noChangeArrowheads="1"/>
          </p:cNvSpPr>
          <p:nvPr/>
        </p:nvSpPr>
        <p:spPr bwMode="auto">
          <a:xfrm rot="20675287">
            <a:off x="354012" y="1068931"/>
            <a:ext cx="54206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kern="1200" dirty="0" smtClean="0">
                <a:solidFill>
                  <a:srgbClr val="FFFFFF"/>
                </a:solidFill>
                <a:effectLst>
                  <a:glow rad="292100">
                    <a:srgbClr val="000000"/>
                  </a:glow>
                </a:effectLst>
                <a:ea typeface="ＭＳ Ｐゴシック" charset="0"/>
              </a:rPr>
              <a:t>What does </a:t>
            </a:r>
            <a:br>
              <a:rPr lang="en-US" sz="4800" b="1" kern="1200" dirty="0" smtClean="0">
                <a:solidFill>
                  <a:srgbClr val="FFFFFF"/>
                </a:solidFill>
                <a:effectLst>
                  <a:glow rad="292100">
                    <a:srgbClr val="000000"/>
                  </a:glow>
                </a:effectLst>
                <a:ea typeface="ＭＳ Ｐゴシック" charset="0"/>
              </a:rPr>
            </a:br>
            <a:r>
              <a:rPr lang="mr-IN" sz="4800" b="1" kern="1200" dirty="0" smtClean="0">
                <a:solidFill>
                  <a:srgbClr val="FFFFFF"/>
                </a:solidFill>
                <a:effectLst>
                  <a:glow rad="292100">
                    <a:srgbClr val="000000"/>
                  </a:glow>
                </a:effectLst>
                <a:ea typeface="ＭＳ Ｐゴシック" charset="0"/>
              </a:rPr>
              <a:t>"</a:t>
            </a:r>
            <a:r>
              <a:rPr lang="en-US" sz="4800" b="1" kern="1200" dirty="0" smtClean="0">
                <a:solidFill>
                  <a:srgbClr val="FFFFFF"/>
                </a:solidFill>
                <a:effectLst>
                  <a:glow rad="292100">
                    <a:srgbClr val="000000"/>
                  </a:glow>
                </a:effectLst>
                <a:ea typeface="ＭＳ Ｐゴシック" charset="0"/>
              </a:rPr>
              <a:t>the sea</a:t>
            </a:r>
            <a:r>
              <a:rPr lang="mr-IN" sz="4800" b="1" kern="1200" dirty="0" smtClean="0">
                <a:solidFill>
                  <a:srgbClr val="FFFFFF"/>
                </a:solidFill>
                <a:effectLst>
                  <a:glow rad="292100">
                    <a:srgbClr val="000000"/>
                  </a:glow>
                </a:effectLst>
                <a:ea typeface="ＭＳ Ｐゴシック" charset="0"/>
              </a:rPr>
              <a:t>"</a:t>
            </a:r>
            <a:r>
              <a:rPr lang="en-US" sz="4800" b="1" kern="1200" dirty="0" smtClean="0">
                <a:solidFill>
                  <a:srgbClr val="FFFFFF"/>
                </a:solidFill>
                <a:effectLst>
                  <a:glow rad="292100">
                    <a:srgbClr val="000000"/>
                  </a:glow>
                </a:effectLst>
                <a:ea typeface="ＭＳ Ｐゴシック" charset="0"/>
              </a:rPr>
              <a:t> symbolize?</a:t>
            </a:r>
            <a:endParaRPr lang="en-US" sz="4800" b="1" kern="1200" dirty="0">
              <a:solidFill>
                <a:srgbClr val="FFFFFF"/>
              </a:solidFill>
              <a:effectLst>
                <a:glow rad="292100">
                  <a:srgbClr val="000000"/>
                </a:glow>
              </a:effectLst>
              <a:ea typeface="ＭＳ Ｐゴシック" charset="0"/>
            </a:endParaRPr>
          </a:p>
        </p:txBody>
      </p:sp>
    </p:spTree>
    <p:extLst>
      <p:ext uri="{BB962C8B-B14F-4D97-AF65-F5344CB8AC3E}">
        <p14:creationId xmlns:p14="http://schemas.microsoft.com/office/powerpoint/2010/main" val="382630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linds(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smtClean="0">
                <a:solidFill>
                  <a:srgbClr val="FFFFFF"/>
                </a:solidFill>
                <a:effectLst>
                  <a:glow rad="292100">
                    <a:srgbClr val="000000">
                      <a:alpha val="75000"/>
                    </a:srgbClr>
                  </a:glow>
                </a:effectLst>
                <a:ea typeface="ＭＳ Ｐゴシック" charset="0"/>
              </a:rPr>
              <a:t>The Beast</a:t>
            </a:r>
            <a:endParaRPr lang="en-US" sz="40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0" y="4521525"/>
            <a:ext cx="9144000" cy="206210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This beast </a:t>
            </a:r>
            <a:r>
              <a:rPr lang="en-US" altLang="ja-JP" sz="3200" b="1" dirty="0">
                <a:solidFill>
                  <a:srgbClr val="FFFFFF"/>
                </a:solidFill>
                <a:effectLst>
                  <a:glow rad="292100">
                    <a:srgbClr val="000000">
                      <a:alpha val="75000"/>
                    </a:srgbClr>
                  </a:glow>
                </a:effectLst>
                <a:latin typeface="Arial"/>
                <a:ea typeface="ＭＳ Ｐゴシック" charset="0"/>
                <a:cs typeface="Arial"/>
              </a:rPr>
              <a:t>looked like a leopard, but it had the feet of a bear and the mouth of a lion! And the dragon gave the beast his own power and throne and great </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authority</a:t>
            </a:r>
            <a:r>
              <a:rPr lang="mr-IN"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 </a:t>
            </a:r>
            <a:r>
              <a:rPr lang="en-US" altLang="ja-JP" sz="3200" b="1" dirty="0">
                <a:solidFill>
                  <a:srgbClr val="FFFFFF"/>
                </a:solidFill>
                <a:effectLst>
                  <a:glow rad="292100">
                    <a:srgbClr val="000000">
                      <a:alpha val="75000"/>
                    </a:srgbClr>
                  </a:glow>
                </a:effectLst>
                <a:latin typeface="Arial"/>
                <a:ea typeface="ＭＳ Ｐゴシック" charset="0"/>
                <a:cs typeface="Arial"/>
              </a:rPr>
              <a:t>(13</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:2 </a:t>
            </a:r>
            <a:r>
              <a:rPr lang="en-US" altLang="ja-JP" sz="2800" b="1" dirty="0" smtClean="0">
                <a:solidFill>
                  <a:srgbClr val="FFFFFF"/>
                </a:solidFill>
                <a:effectLst>
                  <a:glow rad="292100">
                    <a:srgbClr val="000000">
                      <a:alpha val="75000"/>
                    </a:srgbClr>
                  </a:glow>
                </a:effectLst>
                <a:latin typeface="Arial"/>
                <a:ea typeface="ＭＳ Ｐゴシック" charset="0"/>
                <a:cs typeface="Arial"/>
              </a:rPr>
              <a:t>NLT</a:t>
            </a:r>
            <a:r>
              <a:rPr lang="en-US" altLang="ja-JP" sz="3200" b="1" dirty="0" smtClean="0">
                <a:solidFill>
                  <a:srgbClr val="FFFFFF"/>
                </a:solidFill>
                <a:effectLst>
                  <a:glow rad="292100">
                    <a:srgbClr val="000000">
                      <a:alpha val="75000"/>
                    </a:srgbClr>
                  </a:glow>
                </a:effectLst>
                <a:latin typeface="Arial"/>
                <a:ea typeface="ＭＳ Ｐゴシック" charset="0"/>
                <a:cs typeface="Arial"/>
              </a:rPr>
              <a:t>)</a:t>
            </a:r>
            <a:r>
              <a:rPr lang="en-US" altLang="ja-JP" sz="3200" b="1" dirty="0">
                <a:solidFill>
                  <a:srgbClr val="FFFFFF"/>
                </a:solidFill>
                <a:effectLst>
                  <a:glow rad="292100">
                    <a:srgbClr val="000000">
                      <a:alpha val="75000"/>
                    </a:srgbClr>
                  </a:glow>
                </a:effectLst>
                <a:latin typeface="Arial"/>
                <a:ea typeface="ＭＳ Ｐゴシック" charset="0"/>
                <a:cs typeface="Arial"/>
              </a:rPr>
              <a:t>.</a:t>
            </a:r>
            <a:endParaRPr lang="en-US" sz="32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3216103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 y="15596"/>
            <a:ext cx="8350274" cy="1446550"/>
          </a:xfrm>
          <a:noFill/>
          <a:ln>
            <a:noFill/>
          </a:ln>
          <a:effectLst/>
        </p:spPr>
        <p:txBody>
          <a:bodyPr wrap="square">
            <a:spAutoFit/>
          </a:bodyPr>
          <a:lstStyle/>
          <a:p>
            <a:pPr algn="l"/>
            <a:r>
              <a:rPr lang="en-US" b="1" kern="1200" dirty="0">
                <a:solidFill>
                  <a:schemeClr val="bg1"/>
                </a:solidFill>
                <a:effectLst>
                  <a:glow rad="127000">
                    <a:schemeClr val="tx1">
                      <a:alpha val="90000"/>
                    </a:schemeClr>
                  </a:glow>
                </a:effectLst>
                <a:latin typeface="Arial" charset="0"/>
                <a:ea typeface="ＭＳ Ｐゴシック" charset="0"/>
                <a:cs typeface="Arial" charset="0"/>
              </a:rPr>
              <a:t>Revelation 13 Alludes to Nations in Daniel 7</a:t>
            </a:r>
          </a:p>
        </p:txBody>
      </p:sp>
      <p:sp>
        <p:nvSpPr>
          <p:cNvPr id="7" name="Title 1"/>
          <p:cNvSpPr txBox="1">
            <a:spLocks/>
          </p:cNvSpPr>
          <p:nvPr/>
        </p:nvSpPr>
        <p:spPr bwMode="auto">
          <a:xfrm>
            <a:off x="588248" y="2363292"/>
            <a:ext cx="2963160" cy="707886"/>
          </a:xfrm>
          <a:prstGeom prst="rect">
            <a:avLst/>
          </a:prstGeom>
          <a:noFill/>
          <a:ln>
            <a:noFill/>
          </a:ln>
          <a:effectLst/>
        </p:spPr>
        <p:txBody>
          <a:bodyPr wrap="squar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defTabSz="914400" eaLnBrk="0" fontAlgn="base" hangingPunct="0">
              <a:spcBef>
                <a:spcPct val="0"/>
              </a:spcBef>
              <a:spcAft>
                <a:spcPct val="0"/>
              </a:spcAft>
            </a:pPr>
            <a:r>
              <a:rPr lang="en-US" sz="4000" dirty="0">
                <a:solidFill>
                  <a:srgbClr val="FFFFFF"/>
                </a:solidFill>
                <a:effectLst>
                  <a:glow rad="127000">
                    <a:srgbClr val="000000">
                      <a:alpha val="90000"/>
                    </a:srgbClr>
                  </a:glow>
                </a:effectLst>
                <a:ea typeface="ＭＳ Ｐゴシック" charset="0"/>
              </a:rPr>
              <a:t>Babylon</a:t>
            </a:r>
          </a:p>
        </p:txBody>
      </p:sp>
      <p:sp>
        <p:nvSpPr>
          <p:cNvPr id="8" name="Title 1"/>
          <p:cNvSpPr txBox="1">
            <a:spLocks/>
          </p:cNvSpPr>
          <p:nvPr/>
        </p:nvSpPr>
        <p:spPr bwMode="auto">
          <a:xfrm>
            <a:off x="1219200" y="4783056"/>
            <a:ext cx="3234880" cy="707886"/>
          </a:xfrm>
          <a:prstGeom prst="rect">
            <a:avLst/>
          </a:prstGeom>
          <a:noFill/>
          <a:ln>
            <a:noFill/>
          </a:ln>
          <a:effectLst/>
        </p:spPr>
        <p:txBody>
          <a:bodyPr wrap="non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eaLnBrk="0" fontAlgn="base" hangingPunct="0">
              <a:spcBef>
                <a:spcPct val="0"/>
              </a:spcBef>
              <a:spcAft>
                <a:spcPct val="0"/>
              </a:spcAft>
            </a:pPr>
            <a:r>
              <a:rPr lang="en-US" sz="4000" dirty="0">
                <a:solidFill>
                  <a:srgbClr val="FFFFFF"/>
                </a:solidFill>
                <a:effectLst>
                  <a:glow rad="127000">
                    <a:srgbClr val="000000">
                      <a:alpha val="90000"/>
                    </a:srgbClr>
                  </a:glow>
                </a:effectLst>
                <a:ea typeface="ＭＳ Ｐゴシック" charset="0"/>
              </a:rPr>
              <a:t>Medo-Persia</a:t>
            </a:r>
          </a:p>
        </p:txBody>
      </p:sp>
      <p:sp>
        <p:nvSpPr>
          <p:cNvPr id="9" name="Title 1"/>
          <p:cNvSpPr txBox="1">
            <a:spLocks/>
          </p:cNvSpPr>
          <p:nvPr/>
        </p:nvSpPr>
        <p:spPr bwMode="auto">
          <a:xfrm>
            <a:off x="3886200" y="2420856"/>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glow rad="127000">
                    <a:srgbClr val="000000">
                      <a:alpha val="90000"/>
                    </a:srgbClr>
                  </a:glow>
                </a:effectLst>
                <a:latin typeface="Arial" charset="0"/>
                <a:cs typeface="Arial" charset="0"/>
              </a:rPr>
              <a:t>Greece</a:t>
            </a:r>
          </a:p>
        </p:txBody>
      </p:sp>
      <p:sp>
        <p:nvSpPr>
          <p:cNvPr id="10" name="Title 1"/>
          <p:cNvSpPr txBox="1">
            <a:spLocks/>
          </p:cNvSpPr>
          <p:nvPr/>
        </p:nvSpPr>
        <p:spPr bwMode="auto">
          <a:xfrm>
            <a:off x="4267200" y="4152354"/>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glow rad="127000">
                    <a:srgbClr val="000000">
                      <a:alpha val="90000"/>
                    </a:srgbClr>
                  </a:glow>
                </a:effectLst>
                <a:latin typeface="Arial" charset="0"/>
                <a:cs typeface="Arial" charset="0"/>
              </a:rPr>
              <a:t>Rome</a:t>
            </a: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effectLst>
                  <a:glow rad="127000">
                    <a:srgbClr val="000000">
                      <a:alpha val="90000"/>
                    </a:srgbClr>
                  </a:glow>
                </a:effectLst>
                <a:latin typeface="Arial" charset="0"/>
                <a:cs typeface="Arial" charset="0"/>
              </a:rPr>
              <a:t>331</a:t>
            </a:r>
            <a:endParaRPr lang="en-US" b="1" dirty="0">
              <a:solidFill>
                <a:srgbClr val="FFFFFF"/>
              </a:solidFill>
              <a:effectLst>
                <a:glow rad="127000">
                  <a:srgbClr val="000000">
                    <a:alpha val="90000"/>
                  </a:srgbClr>
                </a:glow>
              </a:effectLst>
              <a:latin typeface="Arial" charset="0"/>
              <a:cs typeface="Arial" charset="0"/>
            </a:endParaRPr>
          </a:p>
        </p:txBody>
      </p:sp>
    </p:spTree>
    <p:extLst>
      <p:ext uri="{BB962C8B-B14F-4D97-AF65-F5344CB8AC3E}">
        <p14:creationId xmlns:p14="http://schemas.microsoft.com/office/powerpoint/2010/main" val="210935493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smtClean="0"/>
              <a:t>Beast 1: Winged Lion (Babylon)</a:t>
            </a:r>
            <a:endParaRPr lang="en-US" sz="4000" dirty="0"/>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3389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4" y="6425740"/>
            <a:ext cx="9156573" cy="4448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Times New Roman"/>
            </a:endParaRPr>
          </a:p>
        </p:txBody>
      </p:sp>
      <p:sp>
        <p:nvSpPr>
          <p:cNvPr id="2" name="Title 1"/>
          <p:cNvSpPr>
            <a:spLocks noGrp="1"/>
          </p:cNvSpPr>
          <p:nvPr>
            <p:ph type="title"/>
          </p:nvPr>
        </p:nvSpPr>
        <p:spPr>
          <a:xfrm>
            <a:off x="0" y="115888"/>
            <a:ext cx="9144000" cy="792162"/>
          </a:xfrm>
        </p:spPr>
        <p:txBody>
          <a:bodyPr/>
          <a:lstStyle/>
          <a:p>
            <a:pPr>
              <a:defRPr/>
            </a:pPr>
            <a:r>
              <a:rPr lang="en-US" sz="4000" dirty="0" smtClean="0"/>
              <a:t>Beast 2: Bear (Medo-Persia)</a:t>
            </a:r>
            <a:endParaRPr lang="en-US" sz="4000" dirty="0"/>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871103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smtClean="0"/>
              <a:t>Beast 3: Leopard (Greece)</a:t>
            </a:r>
            <a:endParaRPr lang="en-US" sz="4000" dirty="0"/>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7531531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smtClean="0"/>
              <a:t>Beast 4: Terrifying (Rome)</a:t>
            </a:r>
            <a:endParaRPr lang="en-US" sz="4000" dirty="0"/>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smtClean="0">
                <a:solidFill>
                  <a:srgbClr val="FFFFFF"/>
                </a:solidFill>
                <a:effectLst>
                  <a:glow rad="317500">
                    <a:srgbClr val="000000">
                      <a:alpha val="75000"/>
                    </a:srgbClr>
                  </a:glow>
                  <a:outerShdw blurRad="38100" dist="38100" dir="2700000" algn="tl">
                    <a:srgbClr val="000000">
                      <a:alpha val="43137"/>
                    </a:srgbClr>
                  </a:outerShdw>
                </a:effectLst>
              </a:rPr>
              <a:t>Daniel 7:7</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064141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en-US" sz="4000" dirty="0" smtClean="0">
                <a:effectLst>
                  <a:glow rad="317500">
                    <a:schemeClr val="tx2">
                      <a:alpha val="75000"/>
                    </a:schemeClr>
                  </a:glow>
                  <a:outerShdw blurRad="38100" dist="38100" dir="2700000" algn="tl">
                    <a:srgbClr val="000000">
                      <a:alpha val="43137"/>
                    </a:srgbClr>
                  </a:outerShdw>
                </a:effectLst>
              </a:rPr>
              <a:t>Little Horn on Beast 4 (Antichrist)</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smtClean="0">
                <a:solidFill>
                  <a:srgbClr val="FFFFFF"/>
                </a:solidFill>
                <a:effectLst>
                  <a:glow rad="317500">
                    <a:srgbClr val="000000">
                      <a:alpha val="75000"/>
                    </a:srgbClr>
                  </a:glow>
                  <a:outerShdw blurRad="38100" dist="38100" dir="2700000" algn="tl">
                    <a:srgbClr val="000000">
                      <a:alpha val="43137"/>
                    </a:srgbClr>
                  </a:outerShdw>
                </a:effectLst>
              </a:rPr>
              <a:t>Daniel 7:8</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571437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46" y="263928"/>
            <a:ext cx="9147846" cy="6594072"/>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60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Hitler</a:t>
            </a:r>
            <a:endParaRPr lang="en-US" sz="60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74466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407585"/>
            <a:ext cx="5290062" cy="6124754"/>
          </a:xfrm>
          <a:noFill/>
          <a:ln>
            <a:noFill/>
          </a:ln>
        </p:spPr>
        <p:txBody>
          <a:bodyPr wrap="square">
            <a:spAutoFit/>
          </a:bodyPr>
          <a:lstStyle/>
          <a:p>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I </a:t>
            </a:r>
            <a:r>
              <a:rPr lang="en-US" sz="2800" b="1" kern="1200" dirty="0">
                <a:solidFill>
                  <a:srgbClr val="FFFFFF"/>
                </a:solidFill>
                <a:effectLst>
                  <a:glow rad="292100">
                    <a:srgbClr val="000000">
                      <a:alpha val="75000"/>
                    </a:srgbClr>
                  </a:glow>
                </a:effectLst>
                <a:ea typeface="ＭＳ Ｐゴシック" charset="0"/>
              </a:rPr>
              <a:t>saw that one of the heads of the beast seemed wounded beyond recovery—but the fatal wound was healed! The whole world marveled at this miracle and gave allegiance to the beast.  </a:t>
            </a:r>
            <a:r>
              <a:rPr lang="en-US" sz="2800" b="1" kern="1200" baseline="30000" dirty="0" smtClean="0">
                <a:solidFill>
                  <a:srgbClr val="FFFFFF"/>
                </a:solidFill>
                <a:effectLst>
                  <a:glow rad="292100">
                    <a:srgbClr val="000000">
                      <a:alpha val="75000"/>
                    </a:srgbClr>
                  </a:glow>
                </a:effectLst>
                <a:ea typeface="ＭＳ Ｐゴシック" charset="0"/>
              </a:rPr>
              <a:t>4</a:t>
            </a:r>
            <a:r>
              <a:rPr lang="en-US" sz="2800" b="1" kern="1200" dirty="0" smtClean="0">
                <a:solidFill>
                  <a:srgbClr val="FFFFFF"/>
                </a:solidFill>
                <a:effectLst>
                  <a:glow rad="292100">
                    <a:srgbClr val="000000">
                      <a:alpha val="75000"/>
                    </a:srgbClr>
                  </a:glow>
                </a:effectLst>
                <a:ea typeface="ＭＳ Ｐゴシック" charset="0"/>
              </a:rPr>
              <a:t>They </a:t>
            </a:r>
            <a:r>
              <a:rPr lang="en-US" sz="2800" b="1" kern="1200" dirty="0">
                <a:solidFill>
                  <a:srgbClr val="FFFFFF"/>
                </a:solidFill>
                <a:effectLst>
                  <a:glow rad="292100">
                    <a:srgbClr val="000000">
                      <a:alpha val="75000"/>
                    </a:srgbClr>
                  </a:glow>
                </a:effectLst>
                <a:ea typeface="ＭＳ Ｐゴシック" charset="0"/>
              </a:rPr>
              <a:t>worshiped the dragon for giving the beast such power, and they also worshiped the beast. </a:t>
            </a:r>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Who </a:t>
            </a:r>
            <a:r>
              <a:rPr lang="en-US" sz="2800" b="1" kern="1200" dirty="0">
                <a:solidFill>
                  <a:srgbClr val="FFFFFF"/>
                </a:solidFill>
                <a:effectLst>
                  <a:glow rad="292100">
                    <a:srgbClr val="000000">
                      <a:alpha val="75000"/>
                    </a:srgbClr>
                  </a:glow>
                </a:effectLst>
                <a:ea typeface="ＭＳ Ｐゴシック" charset="0"/>
              </a:rPr>
              <a:t>is as great as the beast</a:t>
            </a:r>
            <a:r>
              <a:rPr lang="en-US" sz="2800" b="1" kern="1200" dirty="0" smtClean="0">
                <a:solidFill>
                  <a:srgbClr val="FFFFFF"/>
                </a:solidFill>
                <a:effectLst>
                  <a:glow rad="292100">
                    <a:srgbClr val="000000">
                      <a:alpha val="75000"/>
                    </a:srgbClr>
                  </a:glow>
                </a:effectLst>
                <a:ea typeface="ＭＳ Ｐゴシック" charset="0"/>
              </a:rPr>
              <a:t>?</a:t>
            </a:r>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 </a:t>
            </a:r>
            <a:r>
              <a:rPr lang="en-US" sz="2800" b="1" kern="1200" dirty="0">
                <a:solidFill>
                  <a:srgbClr val="FFFFFF"/>
                </a:solidFill>
                <a:effectLst>
                  <a:glow rad="292100">
                    <a:srgbClr val="000000">
                      <a:alpha val="75000"/>
                    </a:srgbClr>
                  </a:glow>
                </a:effectLst>
                <a:ea typeface="ＭＳ Ｐゴシック" charset="0"/>
              </a:rPr>
              <a:t>they exclaimed. </a:t>
            </a:r>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Who </a:t>
            </a:r>
            <a:r>
              <a:rPr lang="en-US" sz="2800" b="1" kern="1200" dirty="0">
                <a:solidFill>
                  <a:srgbClr val="FFFFFF"/>
                </a:solidFill>
                <a:effectLst>
                  <a:glow rad="292100">
                    <a:srgbClr val="000000">
                      <a:alpha val="75000"/>
                    </a:srgbClr>
                  </a:glow>
                </a:effectLst>
                <a:ea typeface="ＭＳ Ｐゴシック" charset="0"/>
              </a:rPr>
              <a:t>is able to fight against him</a:t>
            </a:r>
            <a:r>
              <a:rPr lang="en-US" sz="2800" b="1" kern="1200" dirty="0" smtClean="0">
                <a:solidFill>
                  <a:srgbClr val="FFFFFF"/>
                </a:solidFill>
                <a:effectLst>
                  <a:glow rad="292100">
                    <a:srgbClr val="000000">
                      <a:alpha val="75000"/>
                    </a:srgbClr>
                  </a:glow>
                </a:effectLst>
                <a:ea typeface="ＭＳ Ｐゴシック" charset="0"/>
              </a:rPr>
              <a:t>?</a:t>
            </a:r>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 (13:3-4).</a:t>
            </a:r>
            <a:endParaRPr lang="en-US" sz="2800" b="1" kern="1200" dirty="0">
              <a:solidFill>
                <a:srgbClr val="FFFFFF"/>
              </a:solidFill>
              <a:effectLst>
                <a:glow rad="292100">
                  <a:srgbClr val="000000">
                    <a:alpha val="75000"/>
                  </a:srgbClr>
                </a:glow>
              </a:effectLst>
              <a:ea typeface="ＭＳ Ｐゴシック" charset="0"/>
            </a:endParaRPr>
          </a:p>
        </p:txBody>
      </p:sp>
    </p:spTree>
    <p:extLst>
      <p:ext uri="{BB962C8B-B14F-4D97-AF65-F5344CB8AC3E}">
        <p14:creationId xmlns:p14="http://schemas.microsoft.com/office/powerpoint/2010/main" val="7609035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4019"/>
            <a:ext cx="4572000" cy="1323439"/>
          </a:xfrm>
          <a:noFill/>
          <a:ln>
            <a:noFill/>
          </a:ln>
        </p:spPr>
        <p:txBody>
          <a:bodyPr>
            <a:spAutoFit/>
          </a:bodyPr>
          <a:lstStyle/>
          <a:p>
            <a:r>
              <a:rPr lang="en-US" sz="4000" b="1" kern="1200" dirty="0">
                <a:solidFill>
                  <a:srgbClr val="FFFFFF"/>
                </a:solidFill>
                <a:effectLst>
                  <a:glow rad="292100">
                    <a:srgbClr val="000000">
                      <a:alpha val="75000"/>
                    </a:srgbClr>
                  </a:glow>
                </a:effectLst>
                <a:ea typeface="ＭＳ Ｐゴシック" charset="0"/>
              </a:rPr>
              <a:t>The world will worship the beast</a:t>
            </a:r>
          </a:p>
        </p:txBody>
      </p:sp>
      <p:pic>
        <p:nvPicPr>
          <p:cNvPr id="95539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539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861399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290061" y="4904261"/>
            <a:ext cx="3841487" cy="1938992"/>
          </a:xfrm>
          <a:noFill/>
          <a:ln>
            <a:noFill/>
          </a:ln>
        </p:spPr>
        <p:txBody>
          <a:bodyPr wrap="square">
            <a:spAutoFit/>
          </a:bodyPr>
          <a:lstStyle/>
          <a:p>
            <a:r>
              <a:rPr lang="en-US" sz="4000" b="1" kern="1200" dirty="0" smtClean="0">
                <a:solidFill>
                  <a:srgbClr val="FFFFFF"/>
                </a:solidFill>
                <a:effectLst>
                  <a:glow rad="292100">
                    <a:srgbClr val="000000">
                      <a:alpha val="75000"/>
                    </a:srgbClr>
                  </a:glow>
                </a:effectLst>
                <a:ea typeface="ＭＳ Ｐゴシック" charset="0"/>
              </a:rPr>
              <a:t>Beast Blasphemies (13:5-7 </a:t>
            </a:r>
            <a:r>
              <a:rPr lang="en-US" sz="3200" b="1" kern="1200" dirty="0" smtClean="0">
                <a:solidFill>
                  <a:srgbClr val="FFFFFF"/>
                </a:solidFill>
                <a:effectLst>
                  <a:glow rad="292100">
                    <a:srgbClr val="000000">
                      <a:alpha val="75000"/>
                    </a:srgbClr>
                  </a:glow>
                </a:effectLst>
                <a:ea typeface="ＭＳ Ｐゴシック" charset="0"/>
              </a:rPr>
              <a:t>NLT</a:t>
            </a:r>
            <a:r>
              <a:rPr lang="en-US" sz="4000" b="1" kern="1200" dirty="0" smtClean="0">
                <a:solidFill>
                  <a:srgbClr val="FFFFFF"/>
                </a:solidFill>
                <a:effectLst>
                  <a:glow rad="292100">
                    <a:srgbClr val="000000">
                      <a:alpha val="75000"/>
                    </a:srgbClr>
                  </a:glow>
                </a:effectLst>
                <a:ea typeface="ＭＳ Ｐゴシック" charset="0"/>
              </a:rPr>
              <a:t>)</a:t>
            </a:r>
            <a:endParaRPr lang="en-US" sz="4000" b="1" kern="1200" dirty="0">
              <a:solidFill>
                <a:srgbClr val="FFFFFF"/>
              </a:solidFill>
              <a:effectLst>
                <a:glow rad="292100">
                  <a:srgbClr val="000000">
                    <a:alpha val="75000"/>
                  </a:srgbClr>
                </a:glow>
              </a:effectLst>
              <a:ea typeface="ＭＳ Ｐゴシック"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7" name="Title 1"/>
          <p:cNvSpPr txBox="1">
            <a:spLocks/>
          </p:cNvSpPr>
          <p:nvPr/>
        </p:nvSpPr>
        <p:spPr bwMode="auto">
          <a:xfrm>
            <a:off x="-1" y="-93087"/>
            <a:ext cx="5484307"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2800" b="1" dirty="0" smtClean="0">
                <a:solidFill>
                  <a:srgbClr val="FFFFFF"/>
                </a:solidFill>
                <a:effectLst>
                  <a:glow rad="292100">
                    <a:srgbClr val="000000">
                      <a:alpha val="75000"/>
                    </a:srgbClr>
                  </a:glow>
                </a:effectLst>
                <a:ea typeface="ＭＳ Ｐゴシック" charset="0"/>
              </a:rPr>
              <a:t>"</a:t>
            </a:r>
            <a:r>
              <a:rPr lang="en-US" sz="2800" b="1" dirty="0" smtClean="0">
                <a:solidFill>
                  <a:srgbClr val="FFFFFF"/>
                </a:solidFill>
                <a:effectLst>
                  <a:glow rad="292100">
                    <a:srgbClr val="000000">
                      <a:alpha val="75000"/>
                    </a:srgbClr>
                  </a:glow>
                </a:effectLst>
                <a:ea typeface="ＭＳ Ｐゴシック" charset="0"/>
              </a:rPr>
              <a:t>Then </a:t>
            </a:r>
            <a:r>
              <a:rPr lang="en-US" sz="2800" b="1" dirty="0">
                <a:solidFill>
                  <a:srgbClr val="FFFFFF"/>
                </a:solidFill>
                <a:effectLst>
                  <a:glow rad="292100">
                    <a:srgbClr val="000000">
                      <a:alpha val="75000"/>
                    </a:srgbClr>
                  </a:glow>
                </a:effectLst>
                <a:ea typeface="ＭＳ Ｐゴシック" charset="0"/>
              </a:rPr>
              <a:t>the beast was allowed to speak great blasphemies against God. And he was given authority to do whatever he wanted for forty-two months.  </a:t>
            </a:r>
            <a:r>
              <a:rPr lang="en-US" sz="2800" b="1" baseline="30000" dirty="0" smtClean="0">
                <a:solidFill>
                  <a:srgbClr val="FFFFFF"/>
                </a:solidFill>
                <a:effectLst>
                  <a:glow rad="292100">
                    <a:srgbClr val="000000">
                      <a:alpha val="75000"/>
                    </a:srgbClr>
                  </a:glow>
                </a:effectLst>
                <a:ea typeface="ＭＳ Ｐゴシック" charset="0"/>
              </a:rPr>
              <a:t>6</a:t>
            </a:r>
            <a:r>
              <a:rPr lang="en-US" sz="2800" b="1" dirty="0" smtClean="0">
                <a:solidFill>
                  <a:srgbClr val="FFFFFF"/>
                </a:solidFill>
                <a:effectLst>
                  <a:glow rad="292100">
                    <a:srgbClr val="000000">
                      <a:alpha val="75000"/>
                    </a:srgbClr>
                  </a:glow>
                </a:effectLst>
                <a:ea typeface="ＭＳ Ｐゴシック" charset="0"/>
              </a:rPr>
              <a:t>And </a:t>
            </a:r>
            <a:r>
              <a:rPr lang="en-US" sz="2800" b="1" dirty="0">
                <a:solidFill>
                  <a:srgbClr val="FFFFFF"/>
                </a:solidFill>
                <a:effectLst>
                  <a:glow rad="292100">
                    <a:srgbClr val="000000">
                      <a:alpha val="75000"/>
                    </a:srgbClr>
                  </a:glow>
                </a:effectLst>
                <a:ea typeface="ＭＳ Ｐゴシック" charset="0"/>
              </a:rPr>
              <a:t>he spoke terrible words of blasphemy against God, slandering his name and his dwelling—that is, those who dwell in heaven.  </a:t>
            </a:r>
            <a:r>
              <a:rPr lang="en-US" sz="2800" b="1" baseline="30000" dirty="0" smtClean="0">
                <a:solidFill>
                  <a:srgbClr val="FFFFFF"/>
                </a:solidFill>
                <a:effectLst>
                  <a:glow rad="292100">
                    <a:srgbClr val="000000">
                      <a:alpha val="75000"/>
                    </a:srgbClr>
                  </a:glow>
                </a:effectLst>
                <a:ea typeface="ＭＳ Ｐゴシック" charset="0"/>
              </a:rPr>
              <a:t>7</a:t>
            </a:r>
            <a:r>
              <a:rPr lang="en-US" sz="2800" b="1" dirty="0" smtClean="0">
                <a:solidFill>
                  <a:srgbClr val="FFFFFF"/>
                </a:solidFill>
                <a:effectLst>
                  <a:glow rad="292100">
                    <a:srgbClr val="000000">
                      <a:alpha val="75000"/>
                    </a:srgbClr>
                  </a:glow>
                </a:effectLst>
                <a:ea typeface="ＭＳ Ｐゴシック" charset="0"/>
              </a:rPr>
              <a:t>And </a:t>
            </a:r>
            <a:r>
              <a:rPr lang="en-US" sz="2800" b="1" dirty="0">
                <a:solidFill>
                  <a:srgbClr val="FFFFFF"/>
                </a:solidFill>
                <a:effectLst>
                  <a:glow rad="292100">
                    <a:srgbClr val="000000">
                      <a:alpha val="75000"/>
                    </a:srgbClr>
                  </a:glow>
                </a:effectLst>
                <a:ea typeface="ＭＳ Ｐゴシック" charset="0"/>
              </a:rPr>
              <a:t>the beast was allowed to wage war against God</a:t>
            </a:r>
            <a:r>
              <a:rPr lang="mr-IN" sz="2800" b="1" dirty="0">
                <a:solidFill>
                  <a:srgbClr val="FFFFFF"/>
                </a:solidFill>
                <a:effectLst>
                  <a:glow rad="292100">
                    <a:srgbClr val="000000">
                      <a:alpha val="75000"/>
                    </a:srgbClr>
                  </a:glow>
                </a:effectLst>
                <a:ea typeface="ＭＳ Ｐゴシック" charset="0"/>
              </a:rPr>
              <a:t>'</a:t>
            </a:r>
            <a:r>
              <a:rPr lang="en-US" sz="2800" b="1" dirty="0">
                <a:solidFill>
                  <a:srgbClr val="FFFFFF"/>
                </a:solidFill>
                <a:effectLst>
                  <a:glow rad="292100">
                    <a:srgbClr val="000000">
                      <a:alpha val="75000"/>
                    </a:srgbClr>
                  </a:glow>
                </a:effectLst>
                <a:ea typeface="ＭＳ Ｐゴシック" charset="0"/>
              </a:rPr>
              <a:t>s holy people and to conquer them. And he was given authority to rule over every tribe and people and language and nation</a:t>
            </a:r>
            <a:r>
              <a:rPr lang="en-US" sz="2800" b="1" dirty="0" smtClean="0">
                <a:solidFill>
                  <a:srgbClr val="FFFFFF"/>
                </a:solidFill>
                <a:effectLst>
                  <a:glow rad="292100">
                    <a:srgbClr val="000000">
                      <a:alpha val="75000"/>
                    </a:srgbClr>
                  </a:glow>
                </a:effectLst>
                <a:ea typeface="ＭＳ Ｐゴシック" charset="0"/>
              </a:rPr>
              <a:t>.</a:t>
            </a:r>
            <a:r>
              <a:rPr lang="mr-IN" sz="2800" b="1" dirty="0" smtClean="0">
                <a:solidFill>
                  <a:srgbClr val="FFFFFF"/>
                </a:solidFill>
                <a:effectLst>
                  <a:glow rad="292100">
                    <a:srgbClr val="000000">
                      <a:alpha val="75000"/>
                    </a:srgbClr>
                  </a:glow>
                </a:effectLst>
                <a:ea typeface="ＭＳ Ｐゴシック" charset="0"/>
              </a:rPr>
              <a:t>"</a:t>
            </a:r>
            <a:endParaRPr lang="en-US" sz="2800" b="1" kern="1200" dirty="0">
              <a:solidFill>
                <a:srgbClr val="FFFFFF"/>
              </a:solidFill>
              <a:effectLst>
                <a:glow rad="292100">
                  <a:srgbClr val="000000">
                    <a:alpha val="75000"/>
                  </a:srgbClr>
                </a:glow>
              </a:effectLst>
              <a:ea typeface="ＭＳ Ｐゴシック" charset="0"/>
            </a:endParaRPr>
          </a:p>
        </p:txBody>
      </p:sp>
    </p:spTree>
    <p:extLst>
      <p:ext uri="{BB962C8B-B14F-4D97-AF65-F5344CB8AC3E}">
        <p14:creationId xmlns:p14="http://schemas.microsoft.com/office/powerpoint/2010/main" val="402107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flipV="1">
            <a:off x="0" y="739708"/>
            <a:ext cx="9177438" cy="6118292"/>
          </a:xfrm>
          <a:prstGeom prst="rect">
            <a:avLst/>
          </a:prstGeom>
        </p:spPr>
      </p:pic>
      <p:sp>
        <p:nvSpPr>
          <p:cNvPr id="957445" name="Rectangle 6"/>
          <p:cNvSpPr>
            <a:spLocks noGrp="1" noChangeArrowheads="1"/>
          </p:cNvSpPr>
          <p:nvPr>
            <p:ph type="title" idx="4294967295"/>
          </p:nvPr>
        </p:nvSpPr>
        <p:spPr>
          <a:xfrm>
            <a:off x="30608" y="309673"/>
            <a:ext cx="8557003" cy="2246769"/>
          </a:xfrm>
          <a:noFill/>
          <a:ln>
            <a:noFill/>
          </a:ln>
        </p:spPr>
        <p:txBody>
          <a:bodyPr vert="horz" wrap="square" lIns="91440" tIns="45720" rIns="91440" bIns="45720" numCol="1" anchor="ctr" anchorCtr="0" compatLnSpc="1">
            <a:prstTxWarp prst="textNoShape">
              <a:avLst/>
            </a:prstTxWarp>
            <a:spAutoFit/>
          </a:bodyPr>
          <a:lstStyle/>
          <a:p>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And </a:t>
            </a:r>
            <a:r>
              <a:rPr lang="en-US" sz="2800" b="1" kern="1200" dirty="0">
                <a:solidFill>
                  <a:srgbClr val="FFFFFF"/>
                </a:solidFill>
                <a:effectLst>
                  <a:glow rad="292100">
                    <a:srgbClr val="000000">
                      <a:alpha val="75000"/>
                    </a:srgbClr>
                  </a:glow>
                </a:effectLst>
                <a:ea typeface="ＭＳ Ｐゴシック" charset="0"/>
              </a:rPr>
              <a:t>all the people who belong to this world worshiped the beast. They are the ones whose names were not written in the Book of Life before the world was made—the Book that belongs to the Lamb who was </a:t>
            </a:r>
            <a:r>
              <a:rPr lang="en-US" sz="2800" b="1" kern="1200" dirty="0" smtClean="0">
                <a:solidFill>
                  <a:srgbClr val="FFFFFF"/>
                </a:solidFill>
                <a:effectLst>
                  <a:glow rad="292100">
                    <a:srgbClr val="000000">
                      <a:alpha val="75000"/>
                    </a:srgbClr>
                  </a:glow>
                </a:effectLst>
                <a:ea typeface="ＭＳ Ｐゴシック" charset="0"/>
              </a:rPr>
              <a:t>slaughtered</a:t>
            </a:r>
            <a:r>
              <a:rPr lang="mr-IN" sz="2800" b="1" kern="1200" dirty="0" smtClean="0">
                <a:solidFill>
                  <a:srgbClr val="FFFFFF"/>
                </a:solidFill>
                <a:effectLst>
                  <a:glow rad="292100">
                    <a:srgbClr val="000000">
                      <a:alpha val="75000"/>
                    </a:srgbClr>
                  </a:glow>
                </a:effectLst>
                <a:ea typeface="ＭＳ Ｐゴシック" charset="0"/>
              </a:rPr>
              <a:t>"</a:t>
            </a:r>
            <a:r>
              <a:rPr lang="en-US" sz="2800" b="1" kern="1200" dirty="0" smtClean="0">
                <a:solidFill>
                  <a:srgbClr val="FFFFFF"/>
                </a:solidFill>
                <a:effectLst>
                  <a:glow rad="292100">
                    <a:srgbClr val="000000">
                      <a:alpha val="75000"/>
                    </a:srgbClr>
                  </a:glow>
                </a:effectLst>
                <a:ea typeface="ＭＳ Ｐゴシック" charset="0"/>
              </a:rPr>
              <a:t> (13:8 </a:t>
            </a:r>
            <a:r>
              <a:rPr lang="en-US" sz="2400" b="1" kern="1200" dirty="0" smtClean="0">
                <a:solidFill>
                  <a:srgbClr val="FFFFFF"/>
                </a:solidFill>
                <a:effectLst>
                  <a:glow rad="292100">
                    <a:srgbClr val="000000">
                      <a:alpha val="75000"/>
                    </a:srgbClr>
                  </a:glow>
                </a:effectLst>
                <a:ea typeface="ＭＳ Ｐゴシック" charset="0"/>
              </a:rPr>
              <a:t>NLT</a:t>
            </a:r>
            <a:r>
              <a:rPr lang="en-US" sz="2800" b="1" kern="1200" dirty="0" smtClean="0">
                <a:solidFill>
                  <a:srgbClr val="FFFFFF"/>
                </a:solidFill>
                <a:effectLst>
                  <a:glow rad="292100">
                    <a:srgbClr val="000000">
                      <a:alpha val="75000"/>
                    </a:srgbClr>
                  </a:glow>
                </a:effectLst>
                <a:ea typeface="ＭＳ Ｐゴシック" charset="0"/>
              </a:rPr>
              <a:t>).</a:t>
            </a:r>
            <a:endParaRPr lang="en-US" sz="2800" b="1" kern="1200" dirty="0">
              <a:solidFill>
                <a:srgbClr val="FFFFFF"/>
              </a:solidFill>
              <a:effectLst>
                <a:glow rad="292100">
                  <a:srgbClr val="000000">
                    <a:alpha val="75000"/>
                  </a:srgbClr>
                </a:glow>
              </a:effectLst>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54314971"/>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mr-IN" sz="2800" b="1" dirty="0" smtClean="0">
                <a:solidFill>
                  <a:schemeClr val="bg1"/>
                </a:solidFill>
                <a:ea typeface="ＭＳ Ｐゴシック" charset="0"/>
              </a:rPr>
              <a:t>"</a:t>
            </a:r>
            <a:r>
              <a:rPr lang="en-US" sz="2800" b="1" dirty="0" smtClean="0">
                <a:solidFill>
                  <a:schemeClr val="bg1"/>
                </a:solidFill>
                <a:ea typeface="ＭＳ Ｐゴシック" charset="0"/>
              </a:rPr>
              <a:t>Anyone </a:t>
            </a:r>
            <a:r>
              <a:rPr lang="en-US" sz="2800" b="1" dirty="0">
                <a:solidFill>
                  <a:schemeClr val="bg1"/>
                </a:solidFill>
                <a:ea typeface="ＭＳ Ｐゴシック" charset="0"/>
              </a:rPr>
              <a:t>with ears to </a:t>
            </a:r>
            <a:r>
              <a:rPr lang="en-US" sz="2800" b="1" dirty="0" smtClean="0">
                <a:solidFill>
                  <a:schemeClr val="bg1"/>
                </a:solidFill>
                <a:ea typeface="ＭＳ Ｐゴシック" charset="0"/>
              </a:rPr>
              <a:t>hear should </a:t>
            </a:r>
            <a:r>
              <a:rPr lang="en-US" sz="2800" b="1" dirty="0">
                <a:solidFill>
                  <a:schemeClr val="bg1"/>
                </a:solidFill>
                <a:ea typeface="ＭＳ Ｐゴシック" charset="0"/>
              </a:rPr>
              <a:t>listen </a:t>
            </a:r>
            <a:r>
              <a:rPr lang="en-US" sz="2800" b="1" dirty="0" smtClean="0">
                <a:solidFill>
                  <a:schemeClr val="bg1"/>
                </a:solidFill>
                <a:ea typeface="ＭＳ Ｐゴシック" charset="0"/>
              </a:rPr>
              <a:t>and understand</a:t>
            </a:r>
            <a:r>
              <a:rPr lang="en-US" sz="2800" b="1" dirty="0">
                <a:solidFill>
                  <a:schemeClr val="bg1"/>
                </a:solidFill>
                <a:ea typeface="ＭＳ Ｐゴシック" charset="0"/>
              </a:rPr>
              <a:t>. </a:t>
            </a:r>
            <a:br>
              <a:rPr lang="en-US" sz="2800" b="1" dirty="0">
                <a:solidFill>
                  <a:schemeClr val="bg1"/>
                </a:solidFill>
                <a:ea typeface="ＭＳ Ｐゴシック" charset="0"/>
              </a:rPr>
            </a:br>
            <a:r>
              <a:rPr lang="en-US" sz="2800" b="1" baseline="30000" dirty="0" smtClean="0">
                <a:solidFill>
                  <a:schemeClr val="bg1"/>
                </a:solidFill>
                <a:ea typeface="ＭＳ Ｐゴシック" charset="0"/>
              </a:rPr>
              <a:t>10</a:t>
            </a:r>
            <a:r>
              <a:rPr lang="en-US" sz="2800" b="1" dirty="0" smtClean="0">
                <a:solidFill>
                  <a:schemeClr val="bg1"/>
                </a:solidFill>
                <a:ea typeface="ＭＳ Ｐゴシック" charset="0"/>
              </a:rPr>
              <a:t>Anyone </a:t>
            </a:r>
            <a:r>
              <a:rPr lang="en-US" sz="2800" b="1" dirty="0">
                <a:solidFill>
                  <a:schemeClr val="bg1"/>
                </a:solidFill>
                <a:ea typeface="ＭＳ Ｐゴシック" charset="0"/>
              </a:rPr>
              <a:t>who is </a:t>
            </a:r>
            <a:r>
              <a:rPr lang="en-US" sz="2800" b="1" dirty="0" smtClean="0">
                <a:solidFill>
                  <a:schemeClr val="bg1"/>
                </a:solidFill>
                <a:ea typeface="ＭＳ Ｐゴシック" charset="0"/>
              </a:rPr>
              <a:t>destined for prison will </a:t>
            </a:r>
            <a:r>
              <a:rPr lang="en-US" sz="2800" b="1" dirty="0">
                <a:solidFill>
                  <a:schemeClr val="bg1"/>
                </a:solidFill>
                <a:ea typeface="ＭＳ Ｐゴシック" charset="0"/>
              </a:rPr>
              <a:t>be taken to prison. </a:t>
            </a:r>
            <a:br>
              <a:rPr lang="en-US" sz="2800" b="1" dirty="0">
                <a:solidFill>
                  <a:schemeClr val="bg1"/>
                </a:solidFill>
                <a:ea typeface="ＭＳ Ｐゴシック" charset="0"/>
              </a:rPr>
            </a:br>
            <a:r>
              <a:rPr lang="en-US" sz="2800" b="1" dirty="0" smtClean="0">
                <a:solidFill>
                  <a:schemeClr val="bg1"/>
                </a:solidFill>
                <a:ea typeface="ＭＳ Ｐゴシック" charset="0"/>
              </a:rPr>
              <a:t>Anyone </a:t>
            </a:r>
            <a:r>
              <a:rPr lang="en-US" sz="2800" b="1" dirty="0">
                <a:solidFill>
                  <a:schemeClr val="bg1"/>
                </a:solidFill>
                <a:ea typeface="ＭＳ Ｐゴシック" charset="0"/>
              </a:rPr>
              <a:t>destined to die by the sword </a:t>
            </a:r>
            <a:r>
              <a:rPr lang="en-US" sz="2800" b="1" dirty="0" smtClean="0">
                <a:solidFill>
                  <a:schemeClr val="bg1"/>
                </a:solidFill>
                <a:ea typeface="ＭＳ Ｐゴシック" charset="0"/>
              </a:rPr>
              <a:t/>
            </a:r>
            <a:br>
              <a:rPr lang="en-US" sz="2800" b="1" dirty="0" smtClean="0">
                <a:solidFill>
                  <a:schemeClr val="bg1"/>
                </a:solidFill>
                <a:ea typeface="ＭＳ Ｐゴシック" charset="0"/>
              </a:rPr>
            </a:br>
            <a:r>
              <a:rPr lang="en-US" sz="2800" b="1" dirty="0" smtClean="0">
                <a:solidFill>
                  <a:schemeClr val="bg1"/>
                </a:solidFill>
                <a:ea typeface="ＭＳ Ｐゴシック" charset="0"/>
              </a:rPr>
              <a:t>will </a:t>
            </a:r>
            <a:r>
              <a:rPr lang="en-US" sz="2800" b="1" dirty="0">
                <a:solidFill>
                  <a:schemeClr val="bg1"/>
                </a:solidFill>
                <a:ea typeface="ＭＳ Ｐゴシック" charset="0"/>
              </a:rPr>
              <a:t>die by the sword.</a:t>
            </a:r>
            <a:br>
              <a:rPr lang="en-US" sz="2800" b="1" dirty="0">
                <a:solidFill>
                  <a:schemeClr val="bg1"/>
                </a:solidFill>
                <a:ea typeface="ＭＳ Ｐゴシック" charset="0"/>
              </a:rPr>
            </a:br>
            <a:r>
              <a:rPr lang="en-US" sz="2800" b="1" dirty="0">
                <a:solidFill>
                  <a:schemeClr val="bg1"/>
                </a:solidFill>
                <a:ea typeface="ＭＳ Ｐゴシック" charset="0"/>
              </a:rPr>
              <a:t/>
            </a:r>
            <a:br>
              <a:rPr lang="en-US" sz="2800" b="1" dirty="0">
                <a:solidFill>
                  <a:schemeClr val="bg1"/>
                </a:solidFill>
                <a:ea typeface="ＭＳ Ｐゴシック" charset="0"/>
              </a:rPr>
            </a:br>
            <a:r>
              <a:rPr lang="en-US" sz="2800" b="1" dirty="0" smtClean="0">
                <a:solidFill>
                  <a:schemeClr val="bg1"/>
                </a:solidFill>
                <a:ea typeface="ＭＳ Ｐゴシック" charset="0"/>
              </a:rPr>
              <a:t>This </a:t>
            </a:r>
            <a:r>
              <a:rPr lang="en-US" sz="2800" b="1" dirty="0">
                <a:solidFill>
                  <a:schemeClr val="bg1"/>
                </a:solidFill>
                <a:ea typeface="ＭＳ Ｐゴシック" charset="0"/>
              </a:rPr>
              <a:t>means that </a:t>
            </a:r>
            <a:r>
              <a:rPr lang="en-US" sz="2800" b="1" dirty="0" smtClean="0">
                <a:solidFill>
                  <a:schemeClr val="bg1"/>
                </a:solidFill>
                <a:ea typeface="ＭＳ Ｐゴシック" charset="0"/>
              </a:rPr>
              <a:t>God</a:t>
            </a:r>
            <a:r>
              <a:rPr lang="mr-IN" sz="2800" b="1" dirty="0" smtClean="0">
                <a:solidFill>
                  <a:schemeClr val="bg1"/>
                </a:solidFill>
                <a:ea typeface="ＭＳ Ｐゴシック" charset="0"/>
              </a:rPr>
              <a:t>'</a:t>
            </a:r>
            <a:r>
              <a:rPr lang="en-US" sz="2800" b="1" dirty="0" smtClean="0">
                <a:solidFill>
                  <a:schemeClr val="bg1"/>
                </a:solidFill>
                <a:ea typeface="ＭＳ Ｐゴシック" charset="0"/>
              </a:rPr>
              <a:t>s </a:t>
            </a:r>
            <a:r>
              <a:rPr lang="en-US" sz="2800" b="1" dirty="0">
                <a:solidFill>
                  <a:schemeClr val="bg1"/>
                </a:solidFill>
                <a:ea typeface="ＭＳ Ｐゴシック" charset="0"/>
              </a:rPr>
              <a:t>holy people must endure persecution patiently and remain </a:t>
            </a:r>
            <a:r>
              <a:rPr lang="en-US" sz="2800" b="1" dirty="0" smtClean="0">
                <a:solidFill>
                  <a:schemeClr val="bg1"/>
                </a:solidFill>
                <a:ea typeface="ＭＳ Ｐゴシック" charset="0"/>
              </a:rPr>
              <a:t>faithful</a:t>
            </a:r>
            <a:r>
              <a:rPr lang="mr-IN" sz="2800" b="1" dirty="0" smtClean="0">
                <a:solidFill>
                  <a:schemeClr val="bg1"/>
                </a:solidFill>
                <a:ea typeface="ＭＳ Ｐゴシック" charset="0"/>
              </a:rPr>
              <a:t>"</a:t>
            </a:r>
            <a:r>
              <a:rPr lang="en-US" sz="2800" b="1" dirty="0" smtClean="0">
                <a:solidFill>
                  <a:schemeClr val="bg1"/>
                </a:solidFill>
                <a:ea typeface="ＭＳ Ｐゴシック" charset="0"/>
              </a:rPr>
              <a:t> </a:t>
            </a:r>
            <a:br>
              <a:rPr lang="en-US" sz="2800" b="1" dirty="0" smtClean="0">
                <a:solidFill>
                  <a:schemeClr val="bg1"/>
                </a:solidFill>
                <a:ea typeface="ＭＳ Ｐゴシック" charset="0"/>
              </a:rPr>
            </a:br>
            <a:r>
              <a:rPr lang="en-US" sz="2800" b="1" dirty="0" smtClean="0">
                <a:solidFill>
                  <a:schemeClr val="bg1"/>
                </a:solidFill>
                <a:ea typeface="ＭＳ Ｐゴシック" charset="0"/>
              </a:rPr>
              <a:t>(13:9-10 </a:t>
            </a:r>
            <a:r>
              <a:rPr lang="en-US" sz="2400" b="1" dirty="0" smtClean="0">
                <a:solidFill>
                  <a:schemeClr val="bg1"/>
                </a:solidFill>
                <a:ea typeface="ＭＳ Ｐゴシック" charset="0"/>
              </a:rPr>
              <a:t>NLT</a:t>
            </a:r>
            <a:r>
              <a:rPr lang="en-US" sz="2800" b="1" dirty="0" smtClean="0">
                <a:solidFill>
                  <a:schemeClr val="bg1"/>
                </a:solidFill>
                <a:ea typeface="ＭＳ Ｐゴシック" charset="0"/>
              </a:rPr>
              <a:t>). </a:t>
            </a:r>
            <a:endParaRPr lang="en-US" sz="3200" b="1" dirty="0">
              <a:solidFill>
                <a:schemeClr val="bg1"/>
              </a:solidFill>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7015206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79260"/>
            <a:ext cx="2885577" cy="4693012"/>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The Land </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a:t>
            </a:r>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east will glorify Antichrist</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80288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69"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a:solidFill>
                  <a:srgbClr val="FFFFFF"/>
                </a:solidFill>
                <a:effectLst>
                  <a:glow rad="292100">
                    <a:srgbClr val="000000">
                      <a:alpha val="75000"/>
                    </a:srgbClr>
                  </a:glow>
                </a:effectLst>
                <a:ea typeface="ＭＳ Ｐゴシック" charset="0"/>
              </a:rPr>
              <a:t>A Satanic </a:t>
            </a:r>
            <a:r>
              <a:rPr lang="mr-IN" altLang="ja-JP" sz="4000" b="1" kern="1200" dirty="0">
                <a:solidFill>
                  <a:srgbClr val="FFFFFF"/>
                </a:solidFill>
                <a:effectLst>
                  <a:glow rad="292100">
                    <a:srgbClr val="000000">
                      <a:alpha val="75000"/>
                    </a:srgbClr>
                  </a:glow>
                </a:effectLst>
                <a:ea typeface="ＭＳ Ｐゴシック" charset="0"/>
              </a:rPr>
              <a:t>"</a:t>
            </a:r>
            <a:r>
              <a:rPr lang="en-US" altLang="ja-JP" sz="4000" b="1" kern="1200" dirty="0">
                <a:solidFill>
                  <a:srgbClr val="FFFFFF"/>
                </a:solidFill>
                <a:effectLst>
                  <a:glow rad="292100">
                    <a:srgbClr val="000000">
                      <a:alpha val="75000"/>
                    </a:srgbClr>
                  </a:glow>
                </a:effectLst>
                <a:ea typeface="ＭＳ Ｐゴシック" charset="0"/>
              </a:rPr>
              <a:t>Trinity</a:t>
            </a:r>
            <a:r>
              <a:rPr lang="mr-IN" altLang="ja-JP" sz="4000" b="1" kern="1200" dirty="0" smtClean="0">
                <a:solidFill>
                  <a:srgbClr val="FFFFFF"/>
                </a:solidFill>
                <a:effectLst>
                  <a:glow rad="292100">
                    <a:srgbClr val="000000">
                      <a:alpha val="75000"/>
                    </a:srgbClr>
                  </a:glow>
                </a:effectLst>
                <a:ea typeface="ＭＳ Ｐゴシック" charset="0"/>
              </a:rPr>
              <a:t>"</a:t>
            </a:r>
            <a:r>
              <a:rPr lang="en-US" altLang="ja-JP" sz="4000" b="1" kern="1200" dirty="0" smtClean="0">
                <a:solidFill>
                  <a:srgbClr val="FFFFFF"/>
                </a:solidFill>
                <a:effectLst>
                  <a:glow rad="292100">
                    <a:srgbClr val="000000">
                      <a:alpha val="75000"/>
                    </a:srgbClr>
                  </a:glow>
                </a:effectLst>
                <a:ea typeface="ＭＳ Ｐゴシック" charset="0"/>
              </a:rPr>
              <a:t>:</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Father</a:t>
            </a: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Satan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Son</a:t>
            </a: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Antichrist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Spirit</a:t>
            </a:r>
            <a:r>
              <a:rPr lang="mr-IN" altLang="ja-JP" sz="4000" b="1" dirty="0">
                <a:solidFill>
                  <a:srgbClr val="FFFFFF"/>
                </a:solidFill>
                <a:effectLst>
                  <a:glow rad="292100">
                    <a:srgbClr val="000000">
                      <a:alpha val="75000"/>
                    </a:srgbClr>
                  </a:glow>
                </a:effectLst>
                <a:latin typeface="Arial"/>
                <a:ea typeface="ＭＳ Ｐゴシック" charset="0"/>
                <a:cs typeface="Arial"/>
              </a:rPr>
              <a:t>"</a:t>
            </a:r>
            <a:r>
              <a:rPr lang="en-US" altLang="ja-JP" sz="4000" b="1" dirty="0">
                <a:solidFill>
                  <a:srgbClr val="FFFFFF"/>
                </a:solidFill>
                <a:effectLst>
                  <a:glow rad="292100">
                    <a:srgbClr val="000000">
                      <a:alpha val="75000"/>
                    </a:srgbClr>
                  </a:glow>
                </a:effectLst>
                <a:latin typeface="Arial"/>
                <a:ea typeface="ＭＳ Ｐゴシック" charset="0"/>
                <a:cs typeface="Arial"/>
              </a:rPr>
              <a: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False Prophet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54281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93216" y="11651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mr-IN" sz="2800" b="1" i="1" dirty="0" smtClean="0">
                <a:solidFill>
                  <a:srgbClr val="FFFFFF"/>
                </a:solidFill>
                <a:effectLst>
                  <a:glow rad="292100">
                    <a:srgbClr val="000000">
                      <a:alpha val="75000"/>
                    </a:srgbClr>
                  </a:glow>
                </a:effectLst>
                <a:latin typeface="Arial"/>
                <a:ea typeface="ＭＳ Ｐゴシック" charset="0"/>
                <a:cs typeface="Arial"/>
              </a:rPr>
              <a:t>"</a:t>
            </a:r>
            <a:r>
              <a:rPr lang="en-US" sz="2800" b="1" i="1" dirty="0" smtClean="0">
                <a:solidFill>
                  <a:srgbClr val="FFFFFF"/>
                </a:solidFill>
                <a:effectLst>
                  <a:glow rad="292100">
                    <a:srgbClr val="000000">
                      <a:alpha val="75000"/>
                    </a:srgbClr>
                  </a:glow>
                </a:effectLst>
                <a:latin typeface="Arial"/>
                <a:ea typeface="ＭＳ Ｐゴシック" charset="0"/>
                <a:cs typeface="Arial"/>
              </a:rPr>
              <a:t>He </a:t>
            </a:r>
            <a:r>
              <a:rPr lang="en-US" sz="2800" b="1" i="1" dirty="0">
                <a:solidFill>
                  <a:srgbClr val="FFFFFF"/>
                </a:solidFill>
                <a:effectLst>
                  <a:glow rad="292100">
                    <a:srgbClr val="000000">
                      <a:alpha val="75000"/>
                    </a:srgbClr>
                  </a:glow>
                </a:effectLst>
                <a:latin typeface="Arial"/>
                <a:ea typeface="ＭＳ Ｐゴシック" charset="0"/>
                <a:cs typeface="Arial"/>
              </a:rPr>
              <a:t>causes all, both small and great, rich and poor, free and slave, to receive a mark on their right hand or on their foreheads, and that no one may buy or sell except one who has the mark or the name of the beast, or the number of his name</a:t>
            </a:r>
            <a:r>
              <a:rPr lang="en-US" sz="2800" b="1" i="1" dirty="0" smtClean="0">
                <a:solidFill>
                  <a:srgbClr val="FFFFFF"/>
                </a:solidFill>
                <a:effectLst>
                  <a:glow rad="292100">
                    <a:srgbClr val="000000">
                      <a:alpha val="75000"/>
                    </a:srgbClr>
                  </a:glow>
                </a:effectLst>
                <a:latin typeface="Arial"/>
                <a:ea typeface="ＭＳ Ｐゴシック" charset="0"/>
                <a:cs typeface="Arial"/>
              </a:rPr>
              <a:t>.</a:t>
            </a:r>
            <a:r>
              <a:rPr lang="mr-IN" sz="2800" b="1" i="1" dirty="0" smtClean="0">
                <a:solidFill>
                  <a:srgbClr val="FFFFFF"/>
                </a:solidFill>
                <a:effectLst>
                  <a:glow rad="292100">
                    <a:srgbClr val="000000">
                      <a:alpha val="75000"/>
                    </a:srgbClr>
                  </a:glow>
                </a:effectLst>
                <a:latin typeface="Arial"/>
                <a:ea typeface="ＭＳ Ｐゴシック" charset="0"/>
                <a:cs typeface="Arial"/>
              </a:rPr>
              <a:t>"</a:t>
            </a:r>
            <a:endParaRPr lang="pt-BR" sz="2800" b="1" i="1" dirty="0">
              <a:solidFill>
                <a:srgbClr val="FFFFFF"/>
              </a:solidFill>
              <a:effectLst>
                <a:glow rad="292100">
                  <a:srgbClr val="000000">
                    <a:alpha val="75000"/>
                  </a:srgbClr>
                </a:glow>
              </a:effectLst>
              <a:latin typeface="Arial"/>
              <a:ea typeface="ＭＳ Ｐゴシック" charset="0"/>
              <a:cs typeface="Arial"/>
            </a:endParaRPr>
          </a:p>
        </p:txBody>
      </p:sp>
      <p:sp>
        <p:nvSpPr>
          <p:cNvPr id="660483" name="Text Box 5"/>
          <p:cNvSpPr txBox="1">
            <a:spLocks noChangeArrowheads="1"/>
          </p:cNvSpPr>
          <p:nvPr/>
        </p:nvSpPr>
        <p:spPr bwMode="auto">
          <a:xfrm>
            <a:off x="5029200" y="2609681"/>
            <a:ext cx="353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sz="2800" b="1" dirty="0" smtClean="0">
                <a:solidFill>
                  <a:srgbClr val="FFFFFF"/>
                </a:solidFill>
                <a:effectLst>
                  <a:glow rad="292100">
                    <a:srgbClr val="000000">
                      <a:alpha val="75000"/>
                    </a:srgbClr>
                  </a:glow>
                </a:effectLst>
                <a:latin typeface="Arial"/>
                <a:cs typeface="Arial"/>
              </a:rPr>
              <a:t>Revelation 13:16-17</a:t>
            </a:r>
          </a:p>
        </p:txBody>
      </p:sp>
      <p:sp>
        <p:nvSpPr>
          <p:cNvPr id="660484" name="Rectangle 6"/>
          <p:cNvSpPr>
            <a:spLocks noGrp="1" noChangeArrowheads="1"/>
          </p:cNvSpPr>
          <p:nvPr>
            <p:ph type="title" idx="4294967295"/>
          </p:nvPr>
        </p:nvSpPr>
        <p:spPr>
          <a:xfrm>
            <a:off x="6019800" y="4267200"/>
            <a:ext cx="3124200" cy="1905000"/>
          </a:xfrm>
          <a:extLst/>
        </p:spPr>
        <p:txBody>
          <a:bodyPr/>
          <a:lstStyle/>
          <a:p>
            <a:pPr>
              <a:defRPr/>
            </a:pPr>
            <a:r>
              <a:rPr lang="en-US" sz="4000" dirty="0">
                <a:solidFill>
                  <a:schemeClr val="bg1"/>
                </a:solidFill>
                <a:effectLst>
                  <a:glow rad="292100">
                    <a:schemeClr val="tx2">
                      <a:alpha val="75000"/>
                    </a:schemeClr>
                  </a:glow>
                </a:effectLst>
                <a:latin typeface="Verdana" charset="0"/>
                <a:ea typeface="ＭＳ Ｐゴシック" charset="0"/>
                <a:cs typeface="ＭＳ Ｐゴシック" charset="0"/>
              </a:rPr>
              <a:t>The Mark in the Right Hand</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4102317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44" name="Text Box 5"/>
          <p:cNvSpPr txBox="1">
            <a:spLocks noChangeArrowheads="1"/>
          </p:cNvSpPr>
          <p:nvPr/>
        </p:nvSpPr>
        <p:spPr bwMode="auto">
          <a:xfrm>
            <a:off x="5029200" y="2650070"/>
            <a:ext cx="353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dirty="0">
                <a:solidFill>
                  <a:srgbClr val="FFFFFF"/>
                </a:solidFill>
                <a:latin typeface="Arial"/>
                <a:cs typeface="Arial"/>
              </a:rPr>
              <a:t>Revelation 13:16-17</a:t>
            </a:r>
          </a:p>
        </p:txBody>
      </p:sp>
      <p:sp>
        <p:nvSpPr>
          <p:cNvPr id="957445"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51202" name="Rectangle 2"/>
          <p:cNvSpPr>
            <a:spLocks noChangeArrowheads="1"/>
          </p:cNvSpPr>
          <p:nvPr/>
        </p:nvSpPr>
        <p:spPr bwMode="auto">
          <a:xfrm>
            <a:off x="151195" y="10161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pPr>
            <a:r>
              <a:rPr lang="mr-IN" sz="2800" b="1" i="1" dirty="0" smtClean="0">
                <a:solidFill>
                  <a:srgbClr val="FFFFFF"/>
                </a:solidFill>
                <a:latin typeface="Arial"/>
                <a:ea typeface="ＭＳ Ｐゴシック" charset="0"/>
                <a:cs typeface="Arial"/>
              </a:rPr>
              <a:t>"</a:t>
            </a:r>
            <a:r>
              <a:rPr lang="en-US" sz="2800" b="1" i="1" dirty="0" smtClean="0">
                <a:solidFill>
                  <a:srgbClr val="FFFFFF"/>
                </a:solidFill>
                <a:latin typeface="Arial"/>
                <a:ea typeface="ＭＳ Ｐゴシック" charset="0"/>
                <a:cs typeface="Arial"/>
              </a:rPr>
              <a:t>He </a:t>
            </a:r>
            <a:r>
              <a:rPr lang="en-US" sz="2800" b="1" i="1" dirty="0">
                <a:solidFill>
                  <a:srgbClr val="FFFFFF"/>
                </a:solidFill>
                <a:latin typeface="Arial"/>
                <a:ea typeface="ＭＳ Ｐゴシック" charset="0"/>
                <a:cs typeface="Arial"/>
              </a:rPr>
              <a:t>causes all, both small and great, rich and poor, free and slave, to receive a mark on their right hand or on their foreheads, and that no one may buy or sell except one who has the mark or the name of the beast, or the number of his name</a:t>
            </a:r>
            <a:r>
              <a:rPr lang="en-US" sz="2800" b="1" i="1" dirty="0" smtClean="0">
                <a:solidFill>
                  <a:srgbClr val="FFFFFF"/>
                </a:solidFill>
                <a:latin typeface="Arial"/>
                <a:ea typeface="ＭＳ Ｐゴシック" charset="0"/>
                <a:cs typeface="Arial"/>
              </a:rPr>
              <a:t>.</a:t>
            </a:r>
            <a:r>
              <a:rPr lang="mr-IN" sz="2800" b="1" i="1" dirty="0" smtClean="0">
                <a:solidFill>
                  <a:srgbClr val="FFFFFF"/>
                </a:solidFill>
                <a:latin typeface="Arial"/>
                <a:ea typeface="ＭＳ Ｐゴシック" charset="0"/>
                <a:cs typeface="Arial"/>
              </a:rPr>
              <a:t>"</a:t>
            </a:r>
            <a:endParaRPr lang="pt-BR" sz="2800" b="1" i="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2531045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18"/>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521"/>
          <a:stretch/>
        </p:blipFill>
        <p:spPr bwMode="auto">
          <a:xfrm>
            <a:off x="1417638" y="876300"/>
            <a:ext cx="6152816"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Who is the Antichrist?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067540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517" y="1415550"/>
            <a:ext cx="9183325" cy="5168900"/>
          </a:xfrm>
          <a:prstGeom prst="rect">
            <a:avLst/>
          </a:prstGeom>
        </p:spPr>
      </p:pic>
      <p:sp>
        <p:nvSpPr>
          <p:cNvPr id="881666" name="Rectangle 2"/>
          <p:cNvSpPr>
            <a:spLocks noGrp="1" noChangeArrowheads="1"/>
          </p:cNvSpPr>
          <p:nvPr>
            <p:ph type="ctrTitle"/>
          </p:nvPr>
        </p:nvSpPr>
        <p:spPr>
          <a:xfrm>
            <a:off x="120316" y="0"/>
            <a:ext cx="9072526" cy="1415550"/>
          </a:xfrm>
          <a:noFill/>
          <a:ln>
            <a:noFill/>
          </a:ln>
          <a:effectLst/>
        </p:spPr>
        <p:txBody>
          <a:bodyPr vert="horz" wrap="square" lIns="91440" tIns="45720" rIns="91440" bIns="45720" numCol="1" anchor="ctr" anchorCtr="0" compatLnSpc="1">
            <a:prstTxWarp prst="textNoShape">
              <a:avLst/>
            </a:prstTxWarp>
          </a:bodyPr>
          <a:lstStyle/>
          <a:p>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Do you think the world is leading to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more </a:t>
            </a:r>
            <a:r>
              <a:rPr lang="en-US" b="1" i="0" dirty="0">
                <a:solidFill>
                  <a:srgbClr val="FFFF00"/>
                </a:solidFill>
                <a:effectLst>
                  <a:glow rad="254000">
                    <a:schemeClr val="bg2">
                      <a:alpha val="75000"/>
                    </a:schemeClr>
                  </a:glow>
                </a:effectLst>
                <a:latin typeface="Arial" charset="0"/>
                <a:ea typeface="ＭＳ Ｐゴシック" charset="0"/>
                <a:cs typeface="ＭＳ Ｐゴシック" charset="0"/>
              </a:rPr>
              <a:t>democracies</a:t>
            </a:r>
            <a:r>
              <a:rPr lang="en-US" b="1" i="0" dirty="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or more </a:t>
            </a:r>
            <a:r>
              <a:rPr lang="en-US" b="1" i="0" dirty="0" smtClean="0">
                <a:solidFill>
                  <a:srgbClr val="FFFF00"/>
                </a:solidFill>
                <a:effectLst>
                  <a:glow rad="254000">
                    <a:schemeClr val="bg2">
                      <a:alpha val="75000"/>
                    </a:schemeClr>
                  </a:glow>
                </a:effectLst>
                <a:latin typeface="Arial" charset="0"/>
                <a:ea typeface="ＭＳ Ｐゴシック" charset="0"/>
                <a:cs typeface="ＭＳ Ｐゴシック" charset="0"/>
              </a:rPr>
              <a:t>dictators</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259958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4909" y="1242153"/>
            <a:ext cx="6433089" cy="4009959"/>
          </a:xfrm>
          <a:prstGeom prst="rect">
            <a:avLst/>
          </a:prstGeom>
        </p:spPr>
      </p:pic>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8484" name="Text Box 4"/>
          <p:cNvSpPr txBox="1">
            <a:spLocks noChangeArrowheads="1"/>
          </p:cNvSpPr>
          <p:nvPr/>
        </p:nvSpPr>
        <p:spPr bwMode="auto">
          <a:xfrm>
            <a:off x="667219" y="572420"/>
            <a:ext cx="2593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The Counterfeit </a:t>
            </a:r>
            <a:br>
              <a:rPr lang="en-US" sz="3200" b="1" dirty="0">
                <a:solidFill>
                  <a:srgbClr val="FFFFFF"/>
                </a:solidFill>
                <a:latin typeface="Arial"/>
                <a:cs typeface="Arial"/>
              </a:rPr>
            </a:br>
            <a:r>
              <a:rPr lang="en-US" sz="3200" b="1" dirty="0">
                <a:solidFill>
                  <a:srgbClr val="FFFFFF"/>
                </a:solidFill>
                <a:latin typeface="Arial"/>
                <a:cs typeface="Arial"/>
              </a:rPr>
              <a:t>&amp; False</a:t>
            </a:r>
            <a:endParaRPr lang="en-US" sz="3600" b="1" dirty="0">
              <a:solidFill>
                <a:srgbClr val="000000"/>
              </a:solidFill>
              <a:latin typeface="Arial"/>
              <a:cs typeface="Arial"/>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en-US" b="1" dirty="0">
                <a:latin typeface="Arial" charset="0"/>
                <a:ea typeface="ＭＳ Ｐゴシック" charset="0"/>
                <a:cs typeface="Arial" charset="0"/>
              </a:rPr>
              <a:t>The following slides show how </a:t>
            </a:r>
            <a:br>
              <a:rPr lang="en-US" b="1" dirty="0">
                <a:latin typeface="Arial" charset="0"/>
                <a:ea typeface="ＭＳ Ｐゴシック" charset="0"/>
                <a:cs typeface="Arial" charset="0"/>
              </a:rPr>
            </a:br>
            <a:r>
              <a:rPr lang="en-US" b="1" dirty="0">
                <a:latin typeface="Arial" charset="0"/>
                <a:ea typeface="ＭＳ Ｐゴシック" charset="0"/>
                <a:cs typeface="Arial" charset="0"/>
              </a:rPr>
              <a:t>some spiritualize </a:t>
            </a:r>
            <a:r>
              <a:rPr lang="mr-IN" altLang="ja-JP" b="1" dirty="0" smtClean="0">
                <a:latin typeface="Arial" charset="0"/>
                <a:ea typeface="ＭＳ Ｐゴシック" charset="0"/>
                <a:cs typeface="Arial" charset="0"/>
              </a:rPr>
              <a:t>"</a:t>
            </a:r>
            <a:r>
              <a:rPr lang="en-US" altLang="ja-JP" b="1" dirty="0" smtClean="0">
                <a:latin typeface="Arial" charset="0"/>
                <a:ea typeface="ＭＳ Ｐゴシック" charset="0"/>
                <a:cs typeface="Arial" charset="0"/>
              </a:rPr>
              <a:t>beast</a:t>
            </a:r>
            <a:r>
              <a:rPr lang="mr-IN" altLang="ja-JP" b="1" dirty="0" smtClean="0">
                <a:latin typeface="Arial" charset="0"/>
                <a:ea typeface="ＭＳ Ｐゴシック" charset="0"/>
                <a:cs typeface="Arial" charset="0"/>
              </a:rPr>
              <a:t>"</a:t>
            </a:r>
            <a:r>
              <a:rPr lang="en-US" altLang="ja-JP"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974254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2562" name="Rectangle 4"/>
          <p:cNvSpPr>
            <a:spLocks noGrp="1" noChangeArrowheads="1"/>
          </p:cNvSpPr>
          <p:nvPr>
            <p:ph type="title" idx="4294967295"/>
          </p:nvPr>
        </p:nvSpPr>
        <p:spPr>
          <a:xfrm>
            <a:off x="685800" y="533400"/>
            <a:ext cx="3505200" cy="1754188"/>
          </a:xfrm>
          <a:noFill/>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The Dragon!</a:t>
            </a:r>
          </a:p>
        </p:txBody>
      </p:sp>
      <p:sp>
        <p:nvSpPr>
          <p:cNvPr id="4" name="Text Box 2"/>
          <p:cNvSpPr txBox="1">
            <a:spLocks noChangeArrowheads="1"/>
          </p:cNvSpPr>
          <p:nvPr/>
        </p:nvSpPr>
        <p:spPr bwMode="auto">
          <a:xfrm>
            <a:off x="179388" y="4076700"/>
            <a:ext cx="7543800" cy="261610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Satan:</a:t>
            </a:r>
          </a:p>
          <a:p>
            <a:pPr algn="ctr" defTabSz="914400" eaLnBrk="0" fontAlgn="base" hangingPunct="0">
              <a:spcBef>
                <a:spcPct val="0"/>
              </a:spcBef>
              <a:spcAft>
                <a:spcPct val="0"/>
              </a:spcAft>
            </a:pPr>
            <a:r>
              <a:rPr lang="en-US" sz="3200" dirty="0">
                <a:solidFill>
                  <a:srgbClr val="000000"/>
                </a:solidFill>
              </a:rPr>
              <a:t>The arch-enemy of God; the one who hates all truth, all goodness, all of </a:t>
            </a:r>
            <a:r>
              <a:rPr lang="en-US" sz="3200" dirty="0" smtClean="0">
                <a:solidFill>
                  <a:srgbClr val="000000"/>
                </a:solidFill>
              </a:rPr>
              <a:t>God</a:t>
            </a:r>
            <a:r>
              <a:rPr lang="mr-IN" altLang="ja-JP" sz="3200" dirty="0" smtClean="0">
                <a:solidFill>
                  <a:srgbClr val="000000"/>
                </a:solidFill>
              </a:rPr>
              <a:t>'</a:t>
            </a:r>
            <a:r>
              <a:rPr lang="en-US" sz="3200" dirty="0" smtClean="0">
                <a:solidFill>
                  <a:srgbClr val="000000"/>
                </a:solidFill>
              </a:rPr>
              <a:t>s </a:t>
            </a:r>
            <a:r>
              <a:rPr lang="en-US" sz="3200" dirty="0">
                <a:solidFill>
                  <a:srgbClr val="000000"/>
                </a:solidFill>
              </a:rPr>
              <a:t>creatures; the one who would make himself God, if he could!</a:t>
            </a:r>
            <a:endParaRPr lang="en-US" dirty="0">
              <a:solidFill>
                <a:srgbClr val="000000"/>
              </a:solidFill>
              <a:latin typeface="Times New Roman" charset="0"/>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2150" name="Clip" r:id="rId4" imgW="5600700" imgH="4991100" progId="">
                  <p:embed/>
                </p:oleObj>
              </mc:Choice>
              <mc:Fallback>
                <p:oleObj name="Clip" r:id="rId4" imgW="5600700" imgH="4991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28059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4610" name="Rectangle 1028"/>
          <p:cNvSpPr>
            <a:spLocks noGrp="1" noChangeArrowheads="1"/>
          </p:cNvSpPr>
          <p:nvPr>
            <p:ph type="title" idx="4294967295"/>
          </p:nvPr>
        </p:nvSpPr>
        <p:spPr>
          <a:xfrm>
            <a:off x="250825" y="3897313"/>
            <a:ext cx="4964113" cy="2124075"/>
          </a:xfrm>
          <a:noFill/>
        </p:spPr>
        <p:txBody>
          <a:bodyPr anchor="t">
            <a:spAutoFit/>
          </a:bodyPr>
          <a:lstStyle/>
          <a:p>
            <a:pPr>
              <a:spcBef>
                <a:spcPct val="50000"/>
              </a:spcBef>
            </a:pPr>
            <a:r>
              <a:rPr lang="en-US" sz="6600" dirty="0">
                <a:solidFill>
                  <a:srgbClr val="FF0000"/>
                </a:solidFill>
                <a:latin typeface="Xerox Serif Wide" charset="0"/>
                <a:ea typeface="ＭＳ Ｐゴシック" charset="0"/>
                <a:cs typeface="ＭＳ Ｐゴシック" charset="0"/>
              </a:rPr>
              <a:t>The Beast Spiritualized</a:t>
            </a: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788054" y="188913"/>
            <a:ext cx="7543800" cy="3108544"/>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Beast:</a:t>
            </a:r>
          </a:p>
          <a:p>
            <a:pPr algn="ctr" defTabSz="914400" eaLnBrk="0" fontAlgn="base" hangingPunct="0">
              <a:spcBef>
                <a:spcPct val="0"/>
              </a:spcBef>
              <a:spcAft>
                <a:spcPct val="0"/>
              </a:spcAft>
            </a:pPr>
            <a:r>
              <a:rPr lang="en-US" sz="3200" dirty="0">
                <a:solidFill>
                  <a:srgbClr val="000000"/>
                </a:solidFill>
              </a:rPr>
              <a:t>The </a:t>
            </a:r>
            <a:r>
              <a:rPr lang="en-US" sz="3200" dirty="0" smtClean="0">
                <a:solidFill>
                  <a:srgbClr val="000000"/>
                </a:solidFill>
              </a:rPr>
              <a:t>World</a:t>
            </a:r>
            <a:r>
              <a:rPr lang="mr-IN" altLang="ja-JP" sz="3200" dirty="0" smtClean="0">
                <a:solidFill>
                  <a:srgbClr val="000000"/>
                </a:solidFill>
              </a:rPr>
              <a:t>'</a:t>
            </a:r>
            <a:r>
              <a:rPr lang="en-US" sz="3200" dirty="0" smtClean="0">
                <a:solidFill>
                  <a:srgbClr val="000000"/>
                </a:solidFill>
              </a:rPr>
              <a:t>s </a:t>
            </a:r>
            <a:r>
              <a:rPr lang="en-US" sz="3200" dirty="0">
                <a:solidFill>
                  <a:srgbClr val="000000"/>
                </a:solidFill>
              </a:rPr>
              <a:t>political systems. They demand and achieve worship and obedience from all but those who belong to the Lamb. The effect is to take the world into </a:t>
            </a:r>
            <a:r>
              <a:rPr lang="en-US" sz="3200" dirty="0" smtClean="0">
                <a:solidFill>
                  <a:srgbClr val="000000"/>
                </a:solidFill>
              </a:rPr>
              <a:t>Satan</a:t>
            </a:r>
            <a:r>
              <a:rPr lang="mr-IN" altLang="ja-JP" sz="3200" dirty="0" smtClean="0">
                <a:solidFill>
                  <a:srgbClr val="000000"/>
                </a:solidFill>
              </a:rPr>
              <a:t>'</a:t>
            </a:r>
            <a:r>
              <a:rPr lang="en-US" sz="3200" dirty="0" smtClean="0">
                <a:solidFill>
                  <a:srgbClr val="000000"/>
                </a:solidFill>
              </a:rPr>
              <a:t>s </a:t>
            </a:r>
            <a:r>
              <a:rPr lang="en-US" sz="3200" dirty="0">
                <a:solidFill>
                  <a:srgbClr val="000000"/>
                </a:solidFill>
              </a:rPr>
              <a:t>power.</a:t>
            </a:r>
            <a:endParaRPr lang="en-US" dirty="0">
              <a:solidFill>
                <a:srgbClr val="000000"/>
              </a:solidFill>
              <a:latin typeface="Times New Roman"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079401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6658" name="Rectangle 5"/>
          <p:cNvSpPr>
            <a:spLocks noGrp="1" noChangeArrowheads="1"/>
          </p:cNvSpPr>
          <p:nvPr>
            <p:ph type="title" idx="4294967295"/>
          </p:nvPr>
        </p:nvSpPr>
        <p:spPr>
          <a:xfrm>
            <a:off x="5364163" y="4225925"/>
            <a:ext cx="3455987" cy="1939925"/>
          </a:xfrm>
          <a:noFill/>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The False Prophet Spiritualized</a:t>
            </a: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66661" name="Text Box 2"/>
          <p:cNvSpPr txBox="1">
            <a:spLocks noChangeArrowheads="1"/>
          </p:cNvSpPr>
          <p:nvPr/>
        </p:nvSpPr>
        <p:spPr bwMode="auto">
          <a:xfrm>
            <a:off x="107950" y="981075"/>
            <a:ext cx="5040313" cy="458587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False Prophet:</a:t>
            </a:r>
            <a:endParaRPr lang="en-US" sz="3200" b="1" dirty="0">
              <a:solidFill>
                <a:srgbClr val="000000"/>
              </a:solidFill>
            </a:endParaRPr>
          </a:p>
          <a:p>
            <a:pPr algn="ctr" defTabSz="914400" eaLnBrk="0" fontAlgn="base" hangingPunct="0">
              <a:spcBef>
                <a:spcPct val="0"/>
              </a:spcBef>
              <a:spcAft>
                <a:spcPct val="0"/>
              </a:spcAft>
            </a:pPr>
            <a:r>
              <a:rPr lang="en-US" sz="3200" dirty="0">
                <a:solidFill>
                  <a:srgbClr val="000000"/>
                </a:solidFill>
              </a:rPr>
              <a:t>Every Ideology, Religion and/or Technology which leads mankind astray by highly plausible (but false) principles, miracles or works. His goal is to cause humanity to worship the Beast.</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34259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70385" y="340026"/>
            <a:ext cx="8532812" cy="1873250"/>
          </a:xfrm>
        </p:spPr>
        <p:txBody>
          <a:bodyPr/>
          <a:lstStyle/>
          <a:p>
            <a:pPr>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But he is referred to as a person and the number of his name is 666</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550185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8096"/>
            <a:ext cx="9144000" cy="6089904"/>
          </a:xfrm>
          <a:prstGeom prst="rect">
            <a:avLst/>
          </a:prstGeom>
        </p:spPr>
      </p:pic>
      <p:sp>
        <p:nvSpPr>
          <p:cNvPr id="2" name="Title 1"/>
          <p:cNvSpPr>
            <a:spLocks noGrp="1"/>
          </p:cNvSpPr>
          <p:nvPr>
            <p:ph type="title"/>
          </p:nvPr>
        </p:nvSpPr>
        <p:spPr>
          <a:xfrm>
            <a:off x="0" y="60210"/>
            <a:ext cx="9144000" cy="707886"/>
          </a:xfrm>
          <a:noFill/>
          <a:ln>
            <a:noFill/>
          </a:ln>
        </p:spPr>
        <p:txBody>
          <a:bodyPr wrap="square">
            <a:spAutoFit/>
          </a:bodyPr>
          <a:lstStyle/>
          <a:p>
            <a:r>
              <a:rPr lang="en-US" sz="4000" b="1" kern="1200" dirty="0" smtClean="0">
                <a:solidFill>
                  <a:srgbClr val="FFFFFF"/>
                </a:solidFill>
                <a:effectLst>
                  <a:glow rad="292100">
                    <a:srgbClr val="000000">
                      <a:alpha val="75000"/>
                    </a:srgbClr>
                  </a:glow>
                </a:effectLst>
                <a:ea typeface="ＭＳ Ｐゴシック" charset="0"/>
              </a:rPr>
              <a:t>Why is the beast is a person?</a:t>
            </a:r>
            <a:endParaRPr lang="en-US" sz="4000" b="1" kern="1200" dirty="0">
              <a:solidFill>
                <a:srgbClr val="FFFFFF"/>
              </a:solidFill>
              <a:effectLst>
                <a:glow rad="292100">
                  <a:srgbClr val="000000">
                    <a:alpha val="75000"/>
                  </a:srgbClr>
                </a:glow>
              </a:effectLst>
              <a:ea typeface="ＭＳ Ｐゴシック" charset="0"/>
            </a:endParaRPr>
          </a:p>
        </p:txBody>
      </p:sp>
      <p:sp>
        <p:nvSpPr>
          <p:cNvPr id="9" name="Title 1"/>
          <p:cNvSpPr txBox="1">
            <a:spLocks/>
          </p:cNvSpPr>
          <p:nvPr/>
        </p:nvSpPr>
        <p:spPr bwMode="auto">
          <a:xfrm>
            <a:off x="139551" y="2871529"/>
            <a:ext cx="90044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3688" indent="-293688" algn="l">
              <a:buFont typeface="Arial"/>
              <a:buChar char="•"/>
            </a:pPr>
            <a:r>
              <a:rPr lang="en-US" sz="4000" b="1" kern="1200" dirty="0" smtClean="0">
                <a:solidFill>
                  <a:srgbClr val="FFFFFF"/>
                </a:solidFill>
                <a:effectLst>
                  <a:glow rad="292100">
                    <a:srgbClr val="000000">
                      <a:alpha val="75000"/>
                    </a:srgbClr>
                  </a:glow>
                </a:effectLst>
                <a:ea typeface="ＭＳ Ｐゴシック" charset="0"/>
              </a:rPr>
              <a:t>Number is </a:t>
            </a:r>
            <a:r>
              <a:rPr lang="mr-IN" sz="4000" b="1" kern="1200" dirty="0" smtClean="0">
                <a:solidFill>
                  <a:srgbClr val="FFFFFF"/>
                </a:solidFill>
                <a:effectLst>
                  <a:glow rad="292100">
                    <a:srgbClr val="000000">
                      <a:alpha val="75000"/>
                    </a:srgbClr>
                  </a:glow>
                </a:effectLst>
                <a:ea typeface="ＭＳ Ｐゴシック" charset="0"/>
              </a:rPr>
              <a:t>"</a:t>
            </a:r>
            <a:r>
              <a:rPr lang="en-US" sz="4000" b="1" kern="1200" dirty="0" smtClean="0">
                <a:solidFill>
                  <a:srgbClr val="FFFFFF"/>
                </a:solidFill>
                <a:effectLst>
                  <a:glow rad="292100">
                    <a:srgbClr val="000000">
                      <a:alpha val="75000"/>
                    </a:srgbClr>
                  </a:glow>
                </a:effectLst>
                <a:ea typeface="ＭＳ Ｐゴシック" charset="0"/>
              </a:rPr>
              <a:t>man</a:t>
            </a:r>
            <a:r>
              <a:rPr lang="mr-IN" sz="4000" b="1" kern="1200" dirty="0" smtClean="0">
                <a:solidFill>
                  <a:srgbClr val="FFFFFF"/>
                </a:solidFill>
                <a:effectLst>
                  <a:glow rad="292100">
                    <a:srgbClr val="000000">
                      <a:alpha val="75000"/>
                    </a:srgbClr>
                  </a:glow>
                </a:effectLst>
                <a:ea typeface="ＭＳ Ｐゴシック" charset="0"/>
              </a:rPr>
              <a:t>'</a:t>
            </a:r>
            <a:r>
              <a:rPr lang="en-US" sz="4000" b="1" kern="1200" dirty="0" smtClean="0">
                <a:solidFill>
                  <a:srgbClr val="FFFFFF"/>
                </a:solidFill>
                <a:effectLst>
                  <a:glow rad="292100">
                    <a:srgbClr val="000000">
                      <a:alpha val="75000"/>
                    </a:srgbClr>
                  </a:glow>
                </a:effectLst>
                <a:ea typeface="ＭＳ Ｐゴシック" charset="0"/>
              </a:rPr>
              <a:t>s number</a:t>
            </a:r>
            <a:r>
              <a:rPr lang="mr-IN" sz="4000" b="1" kern="1200" dirty="0" smtClean="0">
                <a:solidFill>
                  <a:srgbClr val="FFFFFF"/>
                </a:solidFill>
                <a:effectLst>
                  <a:glow rad="292100">
                    <a:srgbClr val="000000">
                      <a:alpha val="75000"/>
                    </a:srgbClr>
                  </a:glow>
                </a:effectLst>
                <a:ea typeface="ＭＳ Ｐゴシック" charset="0"/>
              </a:rPr>
              <a:t>"</a:t>
            </a:r>
            <a:r>
              <a:rPr lang="en-US" sz="4000" b="1" kern="1200" dirty="0" smtClean="0">
                <a:solidFill>
                  <a:srgbClr val="FFFFFF"/>
                </a:solidFill>
                <a:effectLst>
                  <a:glow rad="292100">
                    <a:srgbClr val="000000">
                      <a:alpha val="75000"/>
                    </a:srgbClr>
                  </a:glow>
                </a:effectLst>
                <a:ea typeface="ＭＳ Ｐゴシック" charset="0"/>
              </a:rPr>
              <a:t> (13:18)</a:t>
            </a:r>
          </a:p>
          <a:p>
            <a:pPr marL="293688" indent="-293688" algn="l">
              <a:buFont typeface="Arial"/>
              <a:buChar char="•"/>
            </a:pPr>
            <a:r>
              <a:rPr lang="en-US" sz="4000" b="1" kern="1200" dirty="0" smtClean="0">
                <a:solidFill>
                  <a:srgbClr val="FFFFFF"/>
                </a:solidFill>
                <a:effectLst>
                  <a:glow rad="292100">
                    <a:srgbClr val="000000">
                      <a:alpha val="75000"/>
                    </a:srgbClr>
                  </a:glow>
                </a:effectLst>
                <a:ea typeface="ＭＳ Ｐゴシック" charset="0"/>
              </a:rPr>
              <a:t>Called </a:t>
            </a:r>
            <a:r>
              <a:rPr lang="mr-IN" sz="4000" b="1" kern="1200" dirty="0" smtClean="0">
                <a:solidFill>
                  <a:srgbClr val="FFFFFF"/>
                </a:solidFill>
                <a:effectLst>
                  <a:glow rad="292100">
                    <a:srgbClr val="000000">
                      <a:alpha val="75000"/>
                    </a:srgbClr>
                  </a:glow>
                </a:effectLst>
                <a:ea typeface="ＭＳ Ｐゴシック" charset="0"/>
              </a:rPr>
              <a:t>"</a:t>
            </a:r>
            <a:r>
              <a:rPr lang="en-US" sz="4000" b="1" kern="1200" dirty="0" smtClean="0">
                <a:solidFill>
                  <a:srgbClr val="FFFFFF"/>
                </a:solidFill>
                <a:effectLst>
                  <a:glow rad="292100">
                    <a:srgbClr val="000000">
                      <a:alpha val="75000"/>
                    </a:srgbClr>
                  </a:glow>
                </a:effectLst>
                <a:ea typeface="ＭＳ Ｐゴシック" charset="0"/>
              </a:rPr>
              <a:t>he</a:t>
            </a:r>
            <a:r>
              <a:rPr lang="mr-IN" sz="4000" b="1" kern="1200" dirty="0" smtClean="0">
                <a:solidFill>
                  <a:srgbClr val="FFFFFF"/>
                </a:solidFill>
                <a:effectLst>
                  <a:glow rad="292100">
                    <a:srgbClr val="000000">
                      <a:alpha val="75000"/>
                    </a:srgbClr>
                  </a:glow>
                </a:effectLst>
                <a:ea typeface="ＭＳ Ｐゴシック" charset="0"/>
              </a:rPr>
              <a:t>"</a:t>
            </a:r>
            <a:r>
              <a:rPr lang="en-US" sz="4000" b="1" kern="1200" dirty="0" smtClean="0">
                <a:solidFill>
                  <a:srgbClr val="FFFFFF"/>
                </a:solidFill>
                <a:effectLst>
                  <a:glow rad="292100">
                    <a:srgbClr val="000000">
                      <a:alpha val="75000"/>
                    </a:srgbClr>
                  </a:glow>
                </a:effectLst>
                <a:ea typeface="ＭＳ Ｐゴシック" charset="0"/>
              </a:rPr>
              <a:t> (13:6)</a:t>
            </a:r>
          </a:p>
          <a:p>
            <a:pPr marL="293688" indent="-293688" algn="l">
              <a:buFont typeface="Arial"/>
              <a:buChar char="•"/>
            </a:pPr>
            <a:r>
              <a:rPr lang="en-US" sz="4000" b="1" dirty="0" smtClean="0">
                <a:solidFill>
                  <a:srgbClr val="FFFFFF"/>
                </a:solidFill>
                <a:effectLst>
                  <a:glow rad="292100">
                    <a:srgbClr val="000000">
                      <a:alpha val="75000"/>
                    </a:srgbClr>
                  </a:glow>
                </a:effectLst>
                <a:ea typeface="ＭＳ Ｐゴシック" charset="0"/>
              </a:rPr>
              <a:t>Dies and rises again (13:3)</a:t>
            </a:r>
          </a:p>
          <a:p>
            <a:pPr marL="293688" indent="-293688" algn="l">
              <a:buFont typeface="Arial"/>
              <a:buChar char="•"/>
            </a:pPr>
            <a:r>
              <a:rPr lang="en-US" sz="4000" b="1" kern="1200" dirty="0" smtClean="0">
                <a:solidFill>
                  <a:srgbClr val="FFFFFF"/>
                </a:solidFill>
                <a:effectLst>
                  <a:glow rad="292100">
                    <a:srgbClr val="000000">
                      <a:alpha val="75000"/>
                    </a:srgbClr>
                  </a:glow>
                </a:effectLst>
                <a:ea typeface="ＭＳ Ｐゴシック" charset="0"/>
              </a:rPr>
              <a:t>Worshipped (13:4, 8)</a:t>
            </a:r>
          </a:p>
          <a:p>
            <a:pPr marL="293688" indent="-293688" algn="l">
              <a:buFont typeface="Arial"/>
              <a:buChar char="•"/>
            </a:pPr>
            <a:r>
              <a:rPr lang="mr-IN" sz="4000" b="1" dirty="0" smtClean="0">
                <a:solidFill>
                  <a:srgbClr val="FFFFFF"/>
                </a:solidFill>
                <a:effectLst>
                  <a:glow rad="292100">
                    <a:srgbClr val="000000">
                      <a:alpha val="75000"/>
                    </a:srgbClr>
                  </a:glow>
                </a:effectLst>
                <a:ea typeface="ＭＳ Ｐゴシック" charset="0"/>
              </a:rPr>
              <a:t>"</a:t>
            </a:r>
            <a:r>
              <a:rPr lang="en-US" sz="4000" b="1" dirty="0" smtClean="0">
                <a:solidFill>
                  <a:srgbClr val="FFFFFF"/>
                </a:solidFill>
                <a:effectLst>
                  <a:glow rad="292100">
                    <a:srgbClr val="000000">
                      <a:alpha val="75000"/>
                    </a:srgbClr>
                  </a:glow>
                </a:effectLst>
                <a:ea typeface="ＭＳ Ｐゴシック" charset="0"/>
              </a:rPr>
              <a:t>Man of sin</a:t>
            </a:r>
            <a:r>
              <a:rPr lang="mr-IN" sz="4000" b="1" dirty="0" smtClean="0">
                <a:solidFill>
                  <a:srgbClr val="FFFFFF"/>
                </a:solidFill>
                <a:effectLst>
                  <a:glow rad="292100">
                    <a:srgbClr val="000000">
                      <a:alpha val="75000"/>
                    </a:srgbClr>
                  </a:glow>
                </a:effectLst>
                <a:ea typeface="ＭＳ Ｐゴシック" charset="0"/>
              </a:rPr>
              <a:t>"</a:t>
            </a:r>
            <a:r>
              <a:rPr lang="en-US" sz="4000" b="1" dirty="0" smtClean="0">
                <a:solidFill>
                  <a:srgbClr val="FFFFFF"/>
                </a:solidFill>
                <a:effectLst>
                  <a:glow rad="292100">
                    <a:srgbClr val="000000">
                      <a:alpha val="75000"/>
                    </a:srgbClr>
                  </a:glow>
                </a:effectLst>
                <a:ea typeface="ＭＳ Ｐゴシック" charset="0"/>
              </a:rPr>
              <a:t> (2 Thess. 2:2)</a:t>
            </a:r>
          </a:p>
          <a:p>
            <a:pPr marL="293688" indent="-293688" algn="l">
              <a:buFont typeface="Arial"/>
              <a:buChar char="•"/>
            </a:pPr>
            <a:r>
              <a:rPr lang="en-US" sz="4000" b="1" kern="1200" dirty="0" smtClean="0">
                <a:solidFill>
                  <a:srgbClr val="FFFFFF"/>
                </a:solidFill>
                <a:effectLst>
                  <a:glow rad="292100">
                    <a:srgbClr val="000000">
                      <a:alpha val="75000"/>
                    </a:srgbClr>
                  </a:glow>
                </a:effectLst>
                <a:ea typeface="ＭＳ Ｐゴシック" charset="0"/>
              </a:rPr>
              <a:t>Thrown into lake of fire (19:20)</a:t>
            </a:r>
            <a:endParaRPr lang="en-US" sz="4000" b="1" kern="1200" dirty="0">
              <a:solidFill>
                <a:srgbClr val="FFFFFF"/>
              </a:solidFill>
              <a:effectLst>
                <a:glow rad="292100">
                  <a:srgbClr val="000000">
                    <a:alpha val="75000"/>
                  </a:srgbClr>
                </a:glow>
              </a:effectLst>
              <a:ea typeface="ＭＳ Ｐゴシック" charset="0"/>
            </a:endParaRPr>
          </a:p>
        </p:txBody>
      </p:sp>
    </p:spTree>
    <p:extLst>
      <p:ext uri="{BB962C8B-B14F-4D97-AF65-F5344CB8AC3E}">
        <p14:creationId xmlns:p14="http://schemas.microsoft.com/office/powerpoint/2010/main" val="54370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en-US" dirty="0">
                <a:latin typeface="Geneva" charset="0"/>
                <a:ea typeface="ＭＳ Ｐゴシック" charset="0"/>
                <a:cs typeface="ＭＳ Ｐゴシック" charset="0"/>
              </a:rPr>
              <a:t>Gematria in Greek</a:t>
            </a:r>
          </a:p>
        </p:txBody>
      </p:sp>
      <p:sp>
        <p:nvSpPr>
          <p:cNvPr id="970755" name="Text Box 4"/>
          <p:cNvSpPr txBox="1">
            <a:spLocks noChangeArrowheads="1"/>
          </p:cNvSpPr>
          <p:nvPr/>
        </p:nvSpPr>
        <p:spPr bwMode="auto">
          <a:xfrm>
            <a:off x="900113" y="912813"/>
            <a:ext cx="721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Hebrew, Greek and Latin used letters as numbers</a:t>
            </a: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latin typeface="Times New Roman" charset="0"/>
              </a:rPr>
              <a:t>http://religion-cults.com/antichrist/666.htm</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064224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986601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rotWithShape="1">
          <a:blip r:embed="rId3" cstate="screen">
            <a:lum bright="-36000"/>
            <a:extLst>
              <a:ext uri="{28A0092B-C50C-407E-A947-70E740481C1C}">
                <a14:useLocalDpi xmlns:a14="http://schemas.microsoft.com/office/drawing/2010/main"/>
              </a:ext>
            </a:extLst>
          </a:blip>
          <a:srcRect/>
          <a:stretch/>
        </p:blipFill>
        <p:spPr bwMode="auto">
          <a:xfrm>
            <a:off x="-12451" y="12452"/>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gridCol w="1714500"/>
                <a:gridCol w="1714500"/>
                <a:gridCol w="1714500"/>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English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Greek</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Hebrew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Value</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r>
            </a:tbl>
          </a:graphicData>
        </a:graphic>
      </p:graphicFrame>
      <p:sp>
        <p:nvSpPr>
          <p:cNvPr id="974902" name="Rectangle 66"/>
          <p:cNvSpPr>
            <a:spLocks noGrp="1" noChangeArrowheads="1"/>
          </p:cNvSpPr>
          <p:nvPr>
            <p:ph type="title" idx="4294967295"/>
          </p:nvPr>
        </p:nvSpPr>
        <p:spPr>
          <a:xfrm>
            <a:off x="604838" y="93663"/>
            <a:ext cx="7015421" cy="762000"/>
          </a:xfrm>
          <a:solidFill>
            <a:srgbClr val="000000"/>
          </a:solidFill>
        </p:spPr>
        <p:txBody>
          <a:bodyPr/>
          <a:lstStyle/>
          <a:p>
            <a:pPr eaLnBrk="1" hangingPunct="1"/>
            <a:r>
              <a:rPr kumimoji="0" lang="en-US" dirty="0">
                <a:solidFill>
                  <a:schemeClr val="bg1"/>
                </a:solidFill>
                <a:latin typeface="Helvetica" charset="0"/>
                <a:ea typeface="ＭＳ Ｐゴシック" charset="0"/>
                <a:cs typeface="ＭＳ Ｐゴシック" charset="0"/>
              </a:rPr>
              <a:t>Hebrew 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3F1E4"/>
                </a:solidFill>
                <a:latin typeface="Arial" charset="0"/>
                <a:cs typeface="Arial" charset="0"/>
              </a:rPr>
              <a:t>http://religion-cults.com/antichrist/666.htm</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971901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en-US" dirty="0"/>
              <a:t>English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gridCol w="800100"/>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gridCol w="800100"/>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gridCol w="1001713"/>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3698850506"/>
              </p:ext>
            </p:extLst>
          </p:nvPr>
        </p:nvGraphicFramePr>
        <p:xfrm>
          <a:off x="6149975" y="381000"/>
          <a:ext cx="1878013" cy="5813430"/>
        </p:xfrm>
        <a:graphic>
          <a:graphicData uri="http://schemas.openxmlformats.org/drawingml/2006/table">
            <a:tbl>
              <a:tblPr/>
              <a:tblGrid>
                <a:gridCol w="944629"/>
                <a:gridCol w="933384"/>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126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Text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53665"/>
            <a:ext cx="9202250" cy="5342334"/>
          </a:xfrm>
          <a:prstGeom prst="rect">
            <a:avLst/>
          </a:prstGeom>
        </p:spPr>
      </p:pic>
    </p:spTree>
    <p:extLst>
      <p:ext uri="{BB962C8B-B14F-4D97-AF65-F5344CB8AC3E}">
        <p14:creationId xmlns:p14="http://schemas.microsoft.com/office/powerpoint/2010/main" val="63469391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en-US" sz="2800" b="1" i="1" dirty="0">
                <a:solidFill>
                  <a:srgbClr val="FFFFFF"/>
                </a:solidFill>
                <a:latin typeface="Arial"/>
                <a:ea typeface="ＭＳ Ｐゴシック"/>
                <a:cs typeface="Arial"/>
              </a:rPr>
              <a:t>BUT WOULD THE JEWS IN THE NEXT VERSE (REV. 14:1) ALSO HAVE AN INVISIBLE CODE?</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57214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en-US" sz="4000" dirty="0"/>
              <a:t>Mark of the Beast Microchip</a:t>
            </a: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06644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smtClean="0">
                <a:latin typeface="Arial" charset="0"/>
                <a:ea typeface="ＭＳ Ｐゴシック" charset="0"/>
                <a:cs typeface="Arial" charset="0"/>
              </a:rPr>
              <a:t>Monster Drink!</a:t>
            </a:r>
            <a:endParaRPr lang="en-US" sz="3200" b="1" dirty="0">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1931496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FFFFFF"/>
              </a:solidFill>
              <a:latin typeface="Comic Sans MS" pitchFamily="-111" charset="0"/>
              <a:ea typeface="ＭＳ Ｐゴシック" charset="0"/>
              <a:cs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en-US" sz="3200" b="1" dirty="0" smtClean="0">
                <a:solidFill>
                  <a:schemeClr val="bg1"/>
                </a:solidFill>
                <a:latin typeface="Arial" charset="0"/>
                <a:ea typeface="ＭＳ Ｐゴシック" charset="0"/>
                <a:cs typeface="Arial" charset="0"/>
              </a:rPr>
              <a:t>Hebrew Alphabet Values</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dirty="0" smtClean="0">
                <a:solidFill>
                  <a:srgbClr val="FF0000"/>
                </a:solidFill>
                <a:latin typeface="Arial" charset="0"/>
                <a:ea typeface="ＭＳ Ｐゴシック" charset="0"/>
                <a:cs typeface="Arial" charset="0"/>
              </a:rPr>
              <a:t>Monster Energy Drink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dirty="0" smtClean="0">
                <a:solidFill>
                  <a:srgbClr val="FF0000"/>
                </a:solidFill>
                <a:latin typeface="Arial" charset="0"/>
                <a:ea typeface="ＭＳ Ｐゴシック" charset="0"/>
                <a:cs typeface="Arial" charset="0"/>
              </a:rPr>
              <a:t>666</a:t>
            </a:r>
            <a:endParaRPr lang="en-US" sz="3200" b="1" dirty="0">
              <a:solidFill>
                <a:srgbClr val="FF0000"/>
              </a:solidFill>
              <a:latin typeface="Arial" charset="0"/>
              <a:ea typeface="ＭＳ Ｐゴシック" charset="0"/>
              <a:cs typeface="Arial" charset="0"/>
            </a:endParaRPr>
          </a:p>
        </p:txBody>
      </p:sp>
    </p:spTree>
    <p:extLst>
      <p:ext uri="{BB962C8B-B14F-4D97-AF65-F5344CB8AC3E}">
        <p14:creationId xmlns:p14="http://schemas.microsoft.com/office/powerpoint/2010/main" val="3828662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en-US" b="1" dirty="0">
                <a:latin typeface="Arial" charset="0"/>
                <a:ea typeface="ＭＳ Ｐゴシック" charset="0"/>
                <a:cs typeface="Arial" charset="0"/>
              </a:rPr>
              <a:t>The </a:t>
            </a:r>
            <a:r>
              <a:rPr lang="en-US" b="1" dirty="0" smtClean="0">
                <a:latin typeface="Arial" charset="0"/>
                <a:ea typeface="ＭＳ Ｐゴシック" charset="0"/>
                <a:cs typeface="Arial" charset="0"/>
              </a:rPr>
              <a:t>Sky</a:t>
            </a:r>
            <a:r>
              <a:rPr lang="mr-IN" altLang="ja-JP" b="1" dirty="0" smtClean="0">
                <a:latin typeface="Arial" charset="0"/>
                <a:ea typeface="ＭＳ Ｐゴシック" charset="0"/>
                <a:cs typeface="Arial" charset="0"/>
              </a:rPr>
              <a:t>'</a:t>
            </a:r>
            <a:r>
              <a:rPr lang="en-US" b="1" dirty="0" smtClean="0">
                <a:latin typeface="Arial" charset="0"/>
                <a:ea typeface="ＭＳ Ｐゴシック" charset="0"/>
                <a:cs typeface="Arial" charset="0"/>
              </a:rPr>
              <a:t>s </a:t>
            </a:r>
            <a:r>
              <a:rPr lang="en-US" b="1" dirty="0">
                <a:latin typeface="Arial" charset="0"/>
                <a:ea typeface="ＭＳ Ｐゴシック" charset="0"/>
                <a:cs typeface="Arial" charset="0"/>
              </a:rPr>
              <a:t>the Limit</a:t>
            </a:r>
          </a:p>
        </p:txBody>
      </p:sp>
      <p:sp>
        <p:nvSpPr>
          <p:cNvPr id="983043" name="Text Box 3"/>
          <p:cNvSpPr txBox="1">
            <a:spLocks noChangeArrowheads="1"/>
          </p:cNvSpPr>
          <p:nvPr/>
        </p:nvSpPr>
        <p:spPr bwMode="auto">
          <a:xfrm>
            <a:off x="595313" y="1944688"/>
            <a:ext cx="7939087"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cs typeface="Arial" charset="0"/>
              </a:rPr>
              <a:t>Computations using different systems make each of these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125576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175842"/>
            <a:ext cx="9144001" cy="7099070"/>
          </a:xfrm>
          <a:prstGeom prst="rect">
            <a:avLst/>
          </a:prstGeom>
        </p:spPr>
      </p:pic>
      <p:sp>
        <p:nvSpPr>
          <p:cNvPr id="983042" name="Rectangle 2"/>
          <p:cNvSpPr>
            <a:spLocks noGrp="1" noChangeArrowheads="1"/>
          </p:cNvSpPr>
          <p:nvPr>
            <p:ph type="title" idx="4294967295"/>
          </p:nvPr>
        </p:nvSpPr>
        <p:spPr>
          <a:xfrm>
            <a:off x="533400" y="-1541354"/>
            <a:ext cx="8153400" cy="553140"/>
          </a:xfrm>
          <a:solidFill>
            <a:srgbClr val="FFFFFF"/>
          </a:solidFill>
        </p:spPr>
        <p:txBody>
          <a:bodyPr anchor="ctr"/>
          <a:lstStyle/>
          <a:p>
            <a:pPr algn="ctr" eaLnBrk="1" hangingPunct="1"/>
            <a:r>
              <a:rPr lang="en-US" sz="3200" b="1" dirty="0" smtClean="0">
                <a:solidFill>
                  <a:schemeClr val="bg1"/>
                </a:solidFill>
                <a:latin typeface="Arial" charset="0"/>
                <a:ea typeface="ＭＳ Ｐゴシック" charset="0"/>
                <a:cs typeface="Arial" charset="0"/>
              </a:rPr>
              <a:t>USA Now 6.666T in Debt</a:t>
            </a:r>
            <a:endParaRPr lang="en-US" sz="3200" b="1" dirty="0">
              <a:solidFill>
                <a:schemeClr val="bg1"/>
              </a:solidFill>
              <a:latin typeface="Arial" charset="0"/>
              <a:ea typeface="ＭＳ Ｐゴシック" charset="0"/>
              <a:cs typeface="Arial" charset="0"/>
            </a:endParaRPr>
          </a:p>
        </p:txBody>
      </p:sp>
      <p:sp>
        <p:nvSpPr>
          <p:cNvPr id="10" name="Rectangle 2"/>
          <p:cNvSpPr txBox="1">
            <a:spLocks noChangeArrowheads="1"/>
          </p:cNvSpPr>
          <p:nvPr/>
        </p:nvSpPr>
        <p:spPr bwMode="auto">
          <a:xfrm>
            <a:off x="4664277" y="5029152"/>
            <a:ext cx="3771333"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4800" b="1" dirty="0" smtClean="0">
                <a:solidFill>
                  <a:srgbClr val="FF0000"/>
                </a:solidFill>
                <a:latin typeface="Arial" charset="0"/>
                <a:ea typeface="ＭＳ Ｐゴシック" charset="0"/>
                <a:cs typeface="Arial" charset="0"/>
              </a:rPr>
              <a:t>$6.666T</a:t>
            </a:r>
            <a:endParaRPr lang="en-US" sz="4800" b="1" dirty="0">
              <a:solidFill>
                <a:srgbClr val="FF0000"/>
              </a:solidFill>
              <a:latin typeface="Arial" charset="0"/>
              <a:ea typeface="ＭＳ Ｐゴシック" charset="0"/>
              <a:cs typeface="Arial" charset="0"/>
            </a:endParaRPr>
          </a:p>
        </p:txBody>
      </p:sp>
      <p:sp>
        <p:nvSpPr>
          <p:cNvPr id="5" name="Rectangle 2"/>
          <p:cNvSpPr txBox="1">
            <a:spLocks noChangeArrowheads="1"/>
          </p:cNvSpPr>
          <p:nvPr/>
        </p:nvSpPr>
        <p:spPr bwMode="auto">
          <a:xfrm>
            <a:off x="1077847" y="1400396"/>
            <a:ext cx="3771333"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4800" b="1" dirty="0" smtClean="0">
                <a:solidFill>
                  <a:srgbClr val="FF0000"/>
                </a:solidFill>
                <a:latin typeface="Arial" charset="0"/>
                <a:ea typeface="ＭＳ Ｐゴシック" charset="0"/>
                <a:cs typeface="Arial" charset="0"/>
              </a:rPr>
              <a:t>$6.666T</a:t>
            </a:r>
            <a:endParaRPr lang="en-US" sz="4800" b="1" dirty="0">
              <a:solidFill>
                <a:srgbClr val="FF0000"/>
              </a:solidFill>
              <a:latin typeface="Arial" charset="0"/>
              <a:ea typeface="ＭＳ Ｐゴシック" charset="0"/>
              <a:cs typeface="Arial" charset="0"/>
            </a:endParaRPr>
          </a:p>
        </p:txBody>
      </p:sp>
    </p:spTree>
    <p:extLst>
      <p:ext uri="{BB962C8B-B14F-4D97-AF65-F5344CB8AC3E}">
        <p14:creationId xmlns:p14="http://schemas.microsoft.com/office/powerpoint/2010/main" val="1717456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79261"/>
            <a:ext cx="7390568" cy="2041404"/>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I</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Satan will rule the world through his two key </a:t>
            </a:r>
            <a:r>
              <a:rPr lang="en-US" b="1" kern="1200" dirty="0">
                <a:solidFill>
                  <a:srgbClr val="FFFF00"/>
                </a:solidFill>
                <a:effectLst>
                  <a:glow rad="241300">
                    <a:srgbClr val="000000">
                      <a:alpha val="75000"/>
                    </a:srgbClr>
                  </a:glow>
                </a:effectLst>
                <a:latin typeface="Arial" charset="0"/>
                <a:ea typeface="ＭＳ Ｐゴシック" charset="0"/>
                <a:cs typeface="ＭＳ Ｐゴシック" charset="0"/>
              </a:rPr>
              <a:t>henchmen</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(Rev. </a:t>
            </a:r>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13). </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026389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83714"/>
                                        </p:tgtEl>
                                        <p:attrNameLst>
                                          <p:attrName>style.visibility</p:attrName>
                                        </p:attrNameLst>
                                      </p:cBhvr>
                                      <p:to>
                                        <p:strVal val="visible"/>
                                      </p:to>
                                    </p:set>
                                    <p:anim calcmode="lin" valueType="num">
                                      <p:cBhvr>
                                        <p:cTn id="19" dur="1000" fill="hold"/>
                                        <p:tgtEl>
                                          <p:spTgt spid="883714"/>
                                        </p:tgtEl>
                                        <p:attrNameLst>
                                          <p:attrName>ppt_w</p:attrName>
                                        </p:attrNameLst>
                                      </p:cBhvr>
                                      <p:tavLst>
                                        <p:tav tm="0">
                                          <p:val>
                                            <p:fltVal val="0"/>
                                          </p:val>
                                        </p:tav>
                                        <p:tav tm="100000">
                                          <p:val>
                                            <p:strVal val="#ppt_w"/>
                                          </p:val>
                                        </p:tav>
                                      </p:tavLst>
                                    </p:anim>
                                    <p:anim calcmode="lin" valueType="num">
                                      <p:cBhvr>
                                        <p:cTn id="20" dur="1000" fill="hold"/>
                                        <p:tgtEl>
                                          <p:spTgt spid="883714"/>
                                        </p:tgtEl>
                                        <p:attrNameLst>
                                          <p:attrName>ppt_h</p:attrName>
                                        </p:attrNameLst>
                                      </p:cBhvr>
                                      <p:tavLst>
                                        <p:tav tm="0">
                                          <p:val>
                                            <p:fltVal val="0"/>
                                          </p:val>
                                        </p:tav>
                                        <p:tav tm="100000">
                                          <p:val>
                                            <p:strVal val="#ppt_h"/>
                                          </p:val>
                                        </p:tav>
                                      </p:tavLst>
                                    </p:anim>
                                    <p:anim calcmode="lin" valueType="num">
                                      <p:cBhvr>
                                        <p:cTn id="21" dur="1000" fill="hold"/>
                                        <p:tgtEl>
                                          <p:spTgt spid="8837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837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1904696"/>
            <a:ext cx="9023684" cy="3371531"/>
          </a:xfrm>
          <a:noFill/>
          <a:ln>
            <a:noFill/>
          </a:ln>
          <a:effectLst/>
        </p:spPr>
        <p:txBody>
          <a:bodyPr vert="horz" wrap="square" lIns="91440" tIns="45720" rIns="91440" bIns="45720" numCol="1" anchor="ctr" anchorCtr="0" compatLnSpc="1">
            <a:prstTxWarp prst="textNoShape">
              <a:avLst/>
            </a:prstTxWarp>
          </a:bodyPr>
          <a:lstStyle/>
          <a:p>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Will anyone survive the Tribulation?</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2595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52" y="12452"/>
            <a:ext cx="9127397" cy="6845548"/>
          </a:xfrm>
          <a:prstGeom prst="rect">
            <a:avLst/>
          </a:prstGeom>
        </p:spPr>
      </p:pic>
      <p:sp>
        <p:nvSpPr>
          <p:cNvPr id="881666" name="Rectangle 2"/>
          <p:cNvSpPr>
            <a:spLocks noGrp="1" noChangeArrowheads="1"/>
          </p:cNvSpPr>
          <p:nvPr>
            <p:ph type="ctrTitle"/>
          </p:nvPr>
        </p:nvSpPr>
        <p:spPr>
          <a:xfrm>
            <a:off x="53480" y="0"/>
            <a:ext cx="4725294" cy="6858000"/>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 Christ will defeat Satan through 144,000 Jews and six more </a:t>
            </a:r>
            <a:r>
              <a:rPr lang="en-US" sz="4800" b="1" i="0" dirty="0">
                <a:solidFill>
                  <a:srgbClr val="FFFF00"/>
                </a:solidFill>
                <a:effectLst>
                  <a:glow rad="254000">
                    <a:schemeClr val="bg2">
                      <a:alpha val="75000"/>
                    </a:schemeClr>
                  </a:glow>
                </a:effectLst>
                <a:latin typeface="Arial" charset="0"/>
                <a:ea typeface="ＭＳ Ｐゴシック" charset="0"/>
                <a:cs typeface="ＭＳ Ｐゴシック" charset="0"/>
              </a:rPr>
              <a:t>angels</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Rev.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14).</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872483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5090" name="Picture 3"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26988"/>
            <a:ext cx="913288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smtClean="0">
                <a:solidFill>
                  <a:schemeClr val="bg1"/>
                </a:solidFill>
                <a:latin typeface="Arial" charset="0"/>
                <a:ea typeface="ＭＳ Ｐゴシック" charset="0"/>
                <a:cs typeface="ＭＳ Ｐゴシック" charset="0"/>
              </a:rPr>
              <a:t>The 144,000 Sing (</a:t>
            </a:r>
            <a:r>
              <a:rPr lang="en-US" sz="3600" b="1" dirty="0">
                <a:solidFill>
                  <a:schemeClr val="bg1"/>
                </a:solidFill>
                <a:latin typeface="Arial" charset="0"/>
                <a:ea typeface="ＭＳ Ｐゴシック" charset="0"/>
                <a:cs typeface="ＭＳ Ｐゴシック" charset="0"/>
              </a:rPr>
              <a:t>14:1</a:t>
            </a:r>
            <a:r>
              <a:rPr lang="en-US" sz="3600" b="1" dirty="0" smtClean="0">
                <a:solidFill>
                  <a:schemeClr val="bg1"/>
                </a:solidFill>
                <a:latin typeface="Arial" charset="0"/>
                <a:ea typeface="ＭＳ Ｐゴシック" charset="0"/>
                <a:cs typeface="ＭＳ Ｐゴシック" charset="0"/>
              </a:rPr>
              <a:t>-5)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389</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59980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46923" y="-1"/>
            <a:ext cx="6897077" cy="6897077"/>
          </a:xfrm>
          <a:prstGeom prst="rect">
            <a:avLst/>
          </a:prstGeom>
        </p:spPr>
      </p:pic>
      <p:sp>
        <p:nvSpPr>
          <p:cNvPr id="881666" name="Rectangle 2"/>
          <p:cNvSpPr>
            <a:spLocks noGrp="1" noChangeArrowheads="1"/>
          </p:cNvSpPr>
          <p:nvPr>
            <p:ph type="ctrTitle"/>
          </p:nvPr>
        </p:nvSpPr>
        <p:spPr>
          <a:xfrm>
            <a:off x="0" y="-1"/>
            <a:ext cx="2999648" cy="6858000"/>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US Housing Bubble</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32992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smtClean="0">
                <a:solidFill>
                  <a:schemeClr val="bg1"/>
                </a:solidFill>
                <a:latin typeface="Arial" charset="0"/>
                <a:ea typeface="ＭＳ Ｐゴシック" charset="0"/>
                <a:cs typeface="ＭＳ Ｐゴシック" charset="0"/>
              </a:rPr>
              <a:t>The 144,000 Sing (</a:t>
            </a:r>
            <a:r>
              <a:rPr lang="en-US" sz="3600" b="1" dirty="0">
                <a:solidFill>
                  <a:schemeClr val="bg1"/>
                </a:solidFill>
                <a:latin typeface="Arial" charset="0"/>
                <a:ea typeface="ＭＳ Ｐゴシック" charset="0"/>
                <a:cs typeface="ＭＳ Ｐゴシック" charset="0"/>
              </a:rPr>
              <a:t>14:1</a:t>
            </a:r>
            <a:r>
              <a:rPr lang="en-US" sz="3600" b="1" dirty="0" smtClean="0">
                <a:solidFill>
                  <a:schemeClr val="bg1"/>
                </a:solidFill>
                <a:latin typeface="Arial" charset="0"/>
                <a:ea typeface="ＭＳ Ｐゴシック" charset="0"/>
                <a:cs typeface="ＭＳ Ｐゴシック" charset="0"/>
              </a:rPr>
              <a:t>-5)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eaLnBrk="1" hangingPunct="1">
              <a:defRPr/>
            </a:pPr>
            <a:r>
              <a:rPr lang="en-US" sz="4800" b="1" dirty="0" smtClean="0">
                <a:solidFill>
                  <a:srgbClr val="66FF33"/>
                </a:solidFill>
              </a:rPr>
              <a:t>Revelation 14:6-7 </a:t>
            </a:r>
            <a:r>
              <a:rPr lang="en-US" sz="3600" b="1" dirty="0" smtClean="0">
                <a:solidFill>
                  <a:srgbClr val="66FF33"/>
                </a:solidFill>
              </a:rPr>
              <a:t>NAU</a:t>
            </a:r>
            <a:endParaRPr lang="en-US" sz="4800" b="1" dirty="0" smtClean="0">
              <a:solidFill>
                <a:srgbClr val="66FF33"/>
              </a:solidFill>
            </a:endParaRPr>
          </a:p>
        </p:txBody>
      </p:sp>
      <p:sp>
        <p:nvSpPr>
          <p:cNvPr id="2080772" name="Text Box 4"/>
          <p:cNvSpPr txBox="1">
            <a:spLocks noChangeArrowheads="1"/>
          </p:cNvSpPr>
          <p:nvPr/>
        </p:nvSpPr>
        <p:spPr bwMode="auto">
          <a:xfrm>
            <a:off x="914399" y="1363163"/>
            <a:ext cx="7636933" cy="2289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400" fontAlgn="base">
              <a:lnSpc>
                <a:spcPct val="95000"/>
              </a:lnSpc>
              <a:spcBef>
                <a:spcPct val="0"/>
              </a:spcBef>
              <a:spcAft>
                <a:spcPct val="0"/>
              </a:spcAft>
              <a:defRPr/>
            </a:pPr>
            <a:r>
              <a:rPr lang="mr-IN" sz="3000" b="1" dirty="0" smtClean="0">
                <a:solidFill>
                  <a:srgbClr val="FFFFFF"/>
                </a:solidFill>
                <a:effectLst>
                  <a:glow rad="254000">
                    <a:srgbClr val="000000">
                      <a:alpha val="75000"/>
                    </a:srgbClr>
                  </a:glow>
                </a:effectLst>
                <a:latin typeface="Arial" charset="0"/>
                <a:ea typeface="ＭＳ Ｐゴシック" charset="0"/>
                <a:cs typeface="Arial" charset="0"/>
              </a:rPr>
              <a:t>"</a:t>
            </a:r>
            <a:r>
              <a:rPr lang="en-US" sz="3000" b="1" dirty="0" smtClean="0">
                <a:solidFill>
                  <a:srgbClr val="FFFFFF"/>
                </a:solidFill>
                <a:effectLst>
                  <a:glow rad="254000">
                    <a:srgbClr val="000000">
                      <a:alpha val="75000"/>
                    </a:srgbClr>
                  </a:glow>
                </a:effectLst>
                <a:latin typeface="Arial" charset="0"/>
                <a:ea typeface="ＭＳ Ｐゴシック" charset="0"/>
                <a:cs typeface="Arial" charset="0"/>
              </a:rPr>
              <a:t>And </a:t>
            </a:r>
            <a:r>
              <a:rPr lang="en-US" sz="3000" b="1" dirty="0">
                <a:solidFill>
                  <a:srgbClr val="FFFFFF"/>
                </a:solidFill>
                <a:effectLst>
                  <a:glow rad="254000">
                    <a:srgbClr val="000000">
                      <a:alpha val="75000"/>
                    </a:srgbClr>
                  </a:glow>
                </a:effectLst>
                <a:latin typeface="Arial" charset="0"/>
                <a:ea typeface="ＭＳ Ｐゴシック" charset="0"/>
                <a:cs typeface="Arial" charset="0"/>
              </a:rPr>
              <a:t>I saw another angel flying in mid-heaven, having an </a:t>
            </a:r>
            <a:r>
              <a:rPr lang="en-US" sz="3000" b="1" dirty="0">
                <a:solidFill>
                  <a:srgbClr val="FFFF00"/>
                </a:solidFill>
                <a:effectLst>
                  <a:glow rad="254000">
                    <a:srgbClr val="000000">
                      <a:alpha val="75000"/>
                    </a:srgbClr>
                  </a:glow>
                </a:effectLst>
                <a:latin typeface="Arial" charset="0"/>
                <a:ea typeface="ＭＳ Ｐゴシック" charset="0"/>
                <a:cs typeface="Arial" charset="0"/>
              </a:rPr>
              <a:t>eternal gospel</a:t>
            </a:r>
            <a:r>
              <a:rPr lang="en-US" sz="3000" b="1" dirty="0">
                <a:solidFill>
                  <a:srgbClr val="FFFFFF"/>
                </a:solidFill>
                <a:effectLst>
                  <a:glow rad="254000">
                    <a:srgbClr val="000000">
                      <a:alpha val="75000"/>
                    </a:srgbClr>
                  </a:glow>
                </a:effectLst>
                <a:latin typeface="Arial" charset="0"/>
                <a:ea typeface="ＭＳ Ｐゴシック" charset="0"/>
                <a:cs typeface="Arial" charset="0"/>
              </a:rPr>
              <a:t> to preach to those who live on the earth, and to every nation and tribe and tongue and people;</a:t>
            </a:r>
          </a:p>
        </p:txBody>
      </p:sp>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8" name="Text Box 4"/>
          <p:cNvSpPr txBox="1">
            <a:spLocks noChangeArrowheads="1"/>
          </p:cNvSpPr>
          <p:nvPr/>
        </p:nvSpPr>
        <p:spPr bwMode="auto">
          <a:xfrm>
            <a:off x="914399" y="3782215"/>
            <a:ext cx="7636933" cy="2289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400" fontAlgn="base">
              <a:lnSpc>
                <a:spcPct val="95000"/>
              </a:lnSpc>
              <a:spcBef>
                <a:spcPct val="0"/>
              </a:spcBef>
              <a:spcAft>
                <a:spcPct val="0"/>
              </a:spcAft>
              <a:defRPr/>
            </a:pPr>
            <a:r>
              <a:rPr lang="en-US" sz="3000" b="1" baseline="30000" dirty="0">
                <a:solidFill>
                  <a:srgbClr val="FFFFFF"/>
                </a:solidFill>
                <a:effectLst>
                  <a:glow rad="254000">
                    <a:srgbClr val="000000">
                      <a:alpha val="75000"/>
                    </a:srgbClr>
                  </a:glow>
                </a:effectLst>
                <a:latin typeface="Arial" charset="0"/>
                <a:ea typeface="ＭＳ Ｐゴシック" charset="0"/>
                <a:cs typeface="Arial" charset="0"/>
              </a:rPr>
              <a:t>7</a:t>
            </a:r>
            <a:r>
              <a:rPr lang="en-US" sz="3000" b="1" dirty="0">
                <a:solidFill>
                  <a:srgbClr val="FFFFFF"/>
                </a:solidFill>
                <a:effectLst>
                  <a:glow rad="254000">
                    <a:srgbClr val="000000">
                      <a:alpha val="75000"/>
                    </a:srgbClr>
                  </a:glow>
                </a:effectLst>
                <a:latin typeface="Arial" charset="0"/>
                <a:ea typeface="ＭＳ Ｐゴシック" charset="0"/>
                <a:cs typeface="Arial" charset="0"/>
              </a:rPr>
              <a:t>and he said with a loud voice, </a:t>
            </a:r>
            <a:r>
              <a:rPr lang="mr-IN" sz="3000" b="1" dirty="0">
                <a:solidFill>
                  <a:srgbClr val="FFFFFF"/>
                </a:solidFill>
                <a:effectLst>
                  <a:glow rad="254000">
                    <a:srgbClr val="000000">
                      <a:alpha val="75000"/>
                    </a:srgbClr>
                  </a:glow>
                </a:effectLst>
                <a:latin typeface="Arial"/>
                <a:ea typeface="ＭＳ Ｐゴシック" charset="0"/>
                <a:cs typeface="Arial" charset="0"/>
              </a:rPr>
              <a:t>'</a:t>
            </a:r>
            <a:r>
              <a:rPr lang="en-US" sz="3000" b="1" dirty="0" smtClean="0">
                <a:solidFill>
                  <a:srgbClr val="FFFFFF"/>
                </a:solidFill>
                <a:effectLst>
                  <a:glow rad="254000">
                    <a:srgbClr val="000000">
                      <a:alpha val="75000"/>
                    </a:srgbClr>
                  </a:glow>
                </a:effectLst>
                <a:latin typeface="Arial" charset="0"/>
                <a:ea typeface="ＭＳ Ｐゴシック" charset="0"/>
                <a:cs typeface="Arial" charset="0"/>
              </a:rPr>
              <a:t>Fear </a:t>
            </a:r>
            <a:r>
              <a:rPr lang="en-US" sz="3000" b="1" dirty="0">
                <a:solidFill>
                  <a:srgbClr val="FFFFFF"/>
                </a:solidFill>
                <a:effectLst>
                  <a:glow rad="254000">
                    <a:srgbClr val="000000">
                      <a:alpha val="75000"/>
                    </a:srgbClr>
                  </a:glow>
                </a:effectLst>
                <a:latin typeface="Arial" charset="0"/>
                <a:ea typeface="ＭＳ Ｐゴシック" charset="0"/>
                <a:cs typeface="Arial" charset="0"/>
              </a:rPr>
              <a:t>God, and give Him glory, because the hour of His judgment has come; </a:t>
            </a:r>
            <a:r>
              <a:rPr lang="en-US" sz="3000" b="1" dirty="0">
                <a:solidFill>
                  <a:srgbClr val="FFFF00"/>
                </a:solidFill>
                <a:effectLst>
                  <a:glow rad="254000">
                    <a:srgbClr val="000000">
                      <a:alpha val="75000"/>
                    </a:srgbClr>
                  </a:glow>
                </a:effectLst>
                <a:latin typeface="Arial" charset="0"/>
                <a:ea typeface="ＭＳ Ｐゴシック" charset="0"/>
                <a:cs typeface="Arial" charset="0"/>
              </a:rPr>
              <a:t>worship Him who made the heaven and the earth and sea and springs of waters</a:t>
            </a:r>
            <a:r>
              <a:rPr lang="en-US" sz="3000" b="1" dirty="0" smtClean="0">
                <a:solidFill>
                  <a:srgbClr val="FFFFFF"/>
                </a:solidFill>
                <a:effectLst>
                  <a:glow rad="254000">
                    <a:srgbClr val="000000">
                      <a:alpha val="75000"/>
                    </a:srgbClr>
                  </a:glow>
                </a:effectLst>
                <a:latin typeface="Arial" charset="0"/>
                <a:ea typeface="ＭＳ Ｐゴシック" charset="0"/>
                <a:cs typeface="Arial" charset="0"/>
              </a:rPr>
              <a:t>.</a:t>
            </a:r>
            <a:r>
              <a:rPr lang="mr-IN" sz="3000" b="1" dirty="0" smtClean="0">
                <a:solidFill>
                  <a:srgbClr val="FFFFFF"/>
                </a:solidFill>
                <a:effectLst>
                  <a:glow rad="254000">
                    <a:srgbClr val="000000">
                      <a:alpha val="75000"/>
                    </a:srgbClr>
                  </a:glow>
                </a:effectLst>
                <a:latin typeface="Arial" charset="0"/>
                <a:ea typeface="ＭＳ Ｐゴシック" charset="0"/>
                <a:cs typeface="Arial" charset="0"/>
              </a:rPr>
              <a:t>'</a:t>
            </a:r>
            <a:r>
              <a:rPr lang="mr-IN" altLang="ja-JP" sz="3000" b="1" dirty="0" smtClean="0">
                <a:solidFill>
                  <a:srgbClr val="FFFFFF"/>
                </a:solidFill>
                <a:effectLst>
                  <a:glow rad="254000">
                    <a:srgbClr val="000000">
                      <a:alpha val="75000"/>
                    </a:srgbClr>
                  </a:glow>
                </a:effectLst>
                <a:latin typeface="Arial"/>
                <a:ea typeface="ＭＳ Ｐゴシック" charset="0"/>
                <a:cs typeface="Arial" charset="0"/>
              </a:rPr>
              <a:t>"</a:t>
            </a:r>
            <a:endParaRPr lang="en-US" sz="3000" b="1" dirty="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2759588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295067" y="696733"/>
            <a:ext cx="2895600" cy="3254737"/>
          </a:xfrm>
          <a:noFill/>
          <a:ln>
            <a:noFill/>
          </a:ln>
          <a:effectLst>
            <a:outerShdw blurRad="63500" dist="38099" dir="2700000" algn="ctr" rotWithShape="0">
              <a:schemeClr val="tx1">
                <a:alpha val="74998"/>
              </a:schemeClr>
            </a:outerShdw>
          </a:effectLst>
        </p:spPr>
        <p:txBody>
          <a:bodyPr wrap="square">
            <a:spAutoFit/>
          </a:bodyPr>
          <a:lstStyle/>
          <a:p>
            <a:pPr algn="l" eaLnBrk="1" hangingPunct="1">
              <a:lnSpc>
                <a:spcPct val="95000"/>
              </a:lnSpc>
            </a:pPr>
            <a:r>
              <a:rPr lang="en-US" sz="5400" kern="1200" baseline="30000" dirty="0">
                <a:effectLst>
                  <a:glow rad="254000">
                    <a:srgbClr val="000000">
                      <a:alpha val="75000"/>
                    </a:srgbClr>
                  </a:glow>
                </a:effectLst>
                <a:latin typeface="Arial" charset="0"/>
                <a:cs typeface="Arial" charset="0"/>
              </a:rPr>
              <a:t>Jesus formed Adam from the dust (John 1:3; Gen. 2:7).</a:t>
            </a:r>
          </a:p>
        </p:txBody>
      </p:sp>
    </p:spTree>
    <p:extLst>
      <p:ext uri="{BB962C8B-B14F-4D97-AF65-F5344CB8AC3E}">
        <p14:creationId xmlns:p14="http://schemas.microsoft.com/office/powerpoint/2010/main" val="286366752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813829"/>
            <a:ext cx="4114800" cy="2202142"/>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en-US" sz="5400" kern="1200" baseline="30000" dirty="0">
                <a:effectLst>
                  <a:glow rad="254000">
                    <a:srgbClr val="000000">
                      <a:alpha val="75000"/>
                    </a:srgbClr>
                  </a:glow>
                </a:effectLst>
                <a:latin typeface="Arial" charset="0"/>
                <a:cs typeface="Arial" charset="0"/>
              </a:rPr>
              <a:t>Jesus Created Adam and Eve (John 1:3; Gen. 2:21-23)</a:t>
            </a:r>
          </a:p>
        </p:txBody>
      </p:sp>
    </p:spTree>
    <p:extLst>
      <p:ext uri="{BB962C8B-B14F-4D97-AF65-F5344CB8AC3E}">
        <p14:creationId xmlns:p14="http://schemas.microsoft.com/office/powerpoint/2010/main" val="139471978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en-US" dirty="0">
                <a:latin typeface="Arial" charset="0"/>
              </a:rPr>
              <a:t>Jesus </a:t>
            </a:r>
            <a:r>
              <a:rPr lang="en-US" dirty="0" smtClean="0">
                <a:latin typeface="Arial" charset="0"/>
              </a:rPr>
              <a:t>is best qualified to judge and rescue </a:t>
            </a:r>
            <a:r>
              <a:rPr lang="en-US" dirty="0">
                <a:latin typeface="Arial" charset="0"/>
              </a:rPr>
              <a:t>his creation</a:t>
            </a: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373334040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smtClean="0">
                <a:cs typeface="+mj-cs"/>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dirty="0">
                <a:solidFill>
                  <a:srgbClr val="000000"/>
                </a:solidFill>
                <a:latin typeface="Futura Md BT" pitchFamily="34" charset="0"/>
                <a:ea typeface="ＭＳ Ｐゴシック"/>
                <a:cs typeface="Arial" charset="0"/>
              </a:rPr>
              <a:t>EVOLUTION</a:t>
            </a:r>
          </a:p>
        </p:txBody>
      </p:sp>
      <p:sp>
        <p:nvSpPr>
          <p:cNvPr id="6149" name="Text Box 5"/>
          <p:cNvSpPr txBox="1">
            <a:spLocks noChangeArrowheads="1"/>
          </p:cNvSpPr>
          <p:nvPr/>
        </p:nvSpPr>
        <p:spPr bwMode="auto">
          <a:xfrm>
            <a:off x="6815138" y="2438400"/>
            <a:ext cx="1828800" cy="6508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000" dirty="0" smtClean="0">
                <a:solidFill>
                  <a:srgbClr val="000000"/>
                </a:solidFill>
                <a:latin typeface="Futura Md BT" charset="0"/>
                <a:cs typeface="Arial" charset="0"/>
              </a:rPr>
              <a:t>MAN</a:t>
            </a:r>
            <a:r>
              <a:rPr lang="mr-IN" altLang="ja-JP" sz="2000" dirty="0" smtClean="0">
                <a:solidFill>
                  <a:srgbClr val="000000"/>
                </a:solidFill>
                <a:latin typeface="Futura Md BT" charset="0"/>
                <a:cs typeface="Arial" charset="0"/>
              </a:rPr>
              <a:t>'</a:t>
            </a:r>
            <a:r>
              <a:rPr lang="en-US" sz="2000" dirty="0" smtClean="0">
                <a:solidFill>
                  <a:srgbClr val="000000"/>
                </a:solidFill>
                <a:latin typeface="Futura Md BT" charset="0"/>
                <a:cs typeface="Arial" charset="0"/>
              </a:rPr>
              <a:t>S</a:t>
            </a:r>
            <a:br>
              <a:rPr lang="en-US" sz="2000" dirty="0" smtClean="0">
                <a:solidFill>
                  <a:srgbClr val="000000"/>
                </a:solidFill>
                <a:latin typeface="Futura Md BT" charset="0"/>
                <a:cs typeface="Arial" charset="0"/>
              </a:rPr>
            </a:br>
            <a:r>
              <a:rPr lang="en-US" sz="2000" dirty="0" smtClean="0">
                <a:solidFill>
                  <a:srgbClr val="000000"/>
                </a:solidFill>
                <a:latin typeface="Futura Md BT" charset="0"/>
                <a:cs typeface="Arial" charset="0"/>
              </a:rPr>
              <a:t>EXISTENCE</a:t>
            </a:r>
          </a:p>
        </p:txBody>
      </p:sp>
      <p:sp>
        <p:nvSpPr>
          <p:cNvPr id="6150" name="Text Box 6"/>
          <p:cNvSpPr txBox="1">
            <a:spLocks noChangeArrowheads="1"/>
          </p:cNvSpPr>
          <p:nvPr/>
        </p:nvSpPr>
        <p:spPr bwMode="auto">
          <a:xfrm>
            <a:off x="0" y="2895600"/>
            <a:ext cx="8763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lnSpc>
                <a:spcPct val="80000"/>
              </a:lnSpc>
              <a:spcBef>
                <a:spcPct val="50000"/>
              </a:spcBef>
              <a:spcAft>
                <a:spcPct val="0"/>
              </a:spcAft>
              <a:defRPr/>
            </a:pPr>
            <a:r>
              <a:rPr lang="en-US" dirty="0">
                <a:solidFill>
                  <a:srgbClr val="000000"/>
                </a:solidFill>
                <a:latin typeface="Futura Md BT" pitchFamily="34" charset="0"/>
                <a:ea typeface="ＭＳ Ｐゴシック"/>
                <a:cs typeface="Arial" charset="0"/>
              </a:rPr>
              <a:t>Suffering •  Disease •  Bloodshed</a:t>
            </a:r>
          </a:p>
        </p:txBody>
      </p:sp>
      <p:sp>
        <p:nvSpPr>
          <p:cNvPr id="6153" name="Text Box 9"/>
          <p:cNvSpPr txBox="1">
            <a:spLocks noChangeArrowheads="1"/>
          </p:cNvSpPr>
          <p:nvPr/>
        </p:nvSpPr>
        <p:spPr bwMode="auto">
          <a:xfrm>
            <a:off x="185738" y="3516313"/>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dirty="0">
                <a:solidFill>
                  <a:srgbClr val="000000"/>
                </a:solidFill>
                <a:latin typeface="Futura Md BT" pitchFamily="34" charset="0"/>
                <a:ea typeface="ＭＳ Ｐゴシック"/>
                <a:cs typeface="Arial" charset="0"/>
              </a:rPr>
              <a:t>CREATION</a:t>
            </a:r>
          </a:p>
        </p:txBody>
      </p:sp>
      <p:sp>
        <p:nvSpPr>
          <p:cNvPr id="6154" name="Text Box 10"/>
          <p:cNvSpPr txBox="1">
            <a:spLocks noChangeArrowheads="1"/>
          </p:cNvSpPr>
          <p:nvPr/>
        </p:nvSpPr>
        <p:spPr bwMode="auto">
          <a:xfrm rot="1968474">
            <a:off x="3924300" y="5018088"/>
            <a:ext cx="18288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200" dirty="0" smtClean="0">
                <a:solidFill>
                  <a:srgbClr val="000000"/>
                </a:solidFill>
                <a:latin typeface="Futura Md BT" charset="0"/>
                <a:cs typeface="Arial" charset="0"/>
              </a:rPr>
              <a:t>MAN</a:t>
            </a:r>
            <a:r>
              <a:rPr lang="mr-IN" altLang="ja-JP" sz="2200" dirty="0" smtClean="0">
                <a:solidFill>
                  <a:srgbClr val="000000"/>
                </a:solidFill>
                <a:latin typeface="Futura Md BT" charset="0"/>
                <a:cs typeface="Arial" charset="0"/>
              </a:rPr>
              <a:t>'</a:t>
            </a:r>
            <a:r>
              <a:rPr lang="en-US" sz="2200" dirty="0" smtClean="0">
                <a:solidFill>
                  <a:srgbClr val="000000"/>
                </a:solidFill>
                <a:latin typeface="Futura Md BT" charset="0"/>
                <a:cs typeface="Arial" charset="0"/>
              </a:rPr>
              <a:t>S</a:t>
            </a:r>
            <a:br>
              <a:rPr lang="en-US" sz="2200" dirty="0" smtClean="0">
                <a:solidFill>
                  <a:srgbClr val="000000"/>
                </a:solidFill>
                <a:latin typeface="Futura Md BT" charset="0"/>
                <a:cs typeface="Arial" charset="0"/>
              </a:rPr>
            </a:br>
            <a:r>
              <a:rPr lang="en-US" sz="2200" dirty="0" smtClean="0">
                <a:solidFill>
                  <a:srgbClr val="000000"/>
                </a:solidFill>
                <a:latin typeface="Futura Md BT" charset="0"/>
                <a:cs typeface="Arial" charset="0"/>
              </a:rPr>
              <a:t>ACTIONS</a:t>
            </a:r>
          </a:p>
        </p:txBody>
      </p:sp>
      <p:sp>
        <p:nvSpPr>
          <p:cNvPr id="6155" name="Text Box 11"/>
          <p:cNvSpPr txBox="1">
            <a:spLocks noChangeArrowheads="1"/>
          </p:cNvSpPr>
          <p:nvPr/>
        </p:nvSpPr>
        <p:spPr bwMode="auto">
          <a:xfrm rot="-859022">
            <a:off x="2074863" y="1885950"/>
            <a:ext cx="2354262" cy="668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lnSpc>
                <a:spcPct val="90000"/>
              </a:lnSpc>
              <a:spcBef>
                <a:spcPct val="50000"/>
              </a:spcBef>
              <a:spcAft>
                <a:spcPct val="0"/>
              </a:spcAft>
              <a:defRPr/>
            </a:pPr>
            <a:r>
              <a:rPr lang="en-US" sz="4200" dirty="0">
                <a:solidFill>
                  <a:srgbClr val="FFFFFF"/>
                </a:solidFill>
                <a:latin typeface="Futura Md BT" pitchFamily="34" charset="0"/>
                <a:ea typeface="ＭＳ Ｐゴシック"/>
                <a:cs typeface="Arial" charset="0"/>
              </a:rPr>
              <a:t>DEATH</a:t>
            </a:r>
          </a:p>
        </p:txBody>
      </p:sp>
      <p:sp>
        <p:nvSpPr>
          <p:cNvPr id="6156" name="Text Box 12"/>
          <p:cNvSpPr txBox="1">
            <a:spLocks noChangeArrowheads="1"/>
          </p:cNvSpPr>
          <p:nvPr/>
        </p:nvSpPr>
        <p:spPr bwMode="auto">
          <a:xfrm rot="-897523">
            <a:off x="3516313" y="1425575"/>
            <a:ext cx="3962400" cy="366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lnSpc>
                <a:spcPct val="90000"/>
              </a:lnSpc>
              <a:spcBef>
                <a:spcPct val="50000"/>
              </a:spcBef>
              <a:spcAft>
                <a:spcPct val="0"/>
              </a:spcAft>
              <a:defRPr/>
            </a:pPr>
            <a:r>
              <a:rPr lang="en-US" sz="2000" dirty="0">
                <a:solidFill>
                  <a:srgbClr val="FFFFFF"/>
                </a:solidFill>
                <a:latin typeface="Futura Md BT" pitchFamily="34" charset="0"/>
                <a:ea typeface="ＭＳ Ｐゴシック"/>
                <a:cs typeface="Arial" charset="0"/>
              </a:rPr>
              <a:t>MILLIONS OF YEARS</a:t>
            </a:r>
          </a:p>
        </p:txBody>
      </p:sp>
      <p:sp>
        <p:nvSpPr>
          <p:cNvPr id="989194"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spc="-180">
                <a:solidFill>
                  <a:srgbClr val="000000"/>
                </a:solidFill>
                <a:latin typeface="Times New Roman"/>
                <a:ea typeface="Times New Roman"/>
                <a:cs typeface="Times New Roman"/>
              </a:rPr>
              <a:t>DEATH</a:t>
            </a:r>
          </a:p>
        </p:txBody>
      </p:sp>
      <p:sp>
        <p:nvSpPr>
          <p:cNvPr id="12"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390</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4677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mr-IN" altLang="ja-JP" sz="2000" dirty="0" smtClean="0">
                <a:solidFill>
                  <a:schemeClr val="bg1"/>
                </a:solidFill>
                <a:latin typeface="Arial"/>
              </a:rPr>
              <a:t>'</a:t>
            </a:r>
            <a:r>
              <a:rPr lang="en-US" sz="2000" dirty="0" smtClean="0">
                <a:solidFill>
                  <a:schemeClr val="bg1"/>
                </a:solidFill>
              </a:rPr>
              <a:t>s Animated—Gen. 1:31 omitted</a:t>
            </a:r>
          </a:p>
        </p:txBody>
      </p:sp>
      <p:pic>
        <p:nvPicPr>
          <p:cNvPr id="991234"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35"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36"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37"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3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3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4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241"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6000" b="1" spc="-170" dirty="0" smtClean="0">
                <a:solidFill>
                  <a:srgbClr val="FF9900"/>
                </a:solidFill>
                <a:effectLst>
                  <a:glow rad="101600">
                    <a:srgbClr val="000000">
                      <a:alpha val="75000"/>
                    </a:srgbClr>
                  </a:glow>
                </a:effectLst>
                <a:latin typeface="Arial Narrow"/>
                <a:ea typeface="ＭＳ Ｐゴシック"/>
                <a:cs typeface="Arial Narrow"/>
              </a:rPr>
              <a:t>THE SEVEN C</a:t>
            </a:r>
            <a:r>
              <a:rPr lang="mr-IN" sz="6000" b="1" spc="-170" dirty="0" smtClean="0">
                <a:solidFill>
                  <a:srgbClr val="FF9900"/>
                </a:solidFill>
                <a:effectLst>
                  <a:glow rad="101600">
                    <a:srgbClr val="000000">
                      <a:alpha val="75000"/>
                    </a:srgbClr>
                  </a:glow>
                </a:effectLst>
                <a:latin typeface="Arial Narrow"/>
                <a:ea typeface="ＭＳ Ｐゴシック"/>
                <a:cs typeface="Arial Narrow"/>
              </a:rPr>
              <a:t>'</a:t>
            </a:r>
            <a:r>
              <a:rPr lang="en-US" sz="6000" b="1" spc="-170" dirty="0" smtClean="0">
                <a:solidFill>
                  <a:srgbClr val="FF9900"/>
                </a:solidFill>
                <a:effectLst>
                  <a:glow rad="101600">
                    <a:srgbClr val="000000">
                      <a:alpha val="75000"/>
                    </a:srgbClr>
                  </a:glow>
                </a:effectLst>
                <a:latin typeface="Arial Narrow"/>
                <a:ea typeface="ＭＳ Ｐゴシック"/>
                <a:cs typeface="Arial Narrow"/>
              </a:rPr>
              <a:t>s OF HISTORY</a:t>
            </a:r>
          </a:p>
        </p:txBody>
      </p:sp>
      <p:sp>
        <p:nvSpPr>
          <p:cNvPr id="1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CORRUPTION</a:t>
            </a: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CROSS</a:t>
            </a: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CHRIST</a:t>
            </a: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CONFUSION</a:t>
            </a: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CATASTROPHE</a:t>
            </a:r>
          </a:p>
        </p:txBody>
      </p:sp>
      <p:sp>
        <p:nvSpPr>
          <p:cNvPr id="19" name="Rectangle 2"/>
          <p:cNvSpPr txBox="1">
            <a:spLocks noChangeArrowheads="1"/>
          </p:cNvSpPr>
          <p:nvPr/>
        </p:nvSpPr>
        <p:spPr bwMode="auto">
          <a:xfrm>
            <a:off x="5715000" y="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CREATION</a:t>
            </a:r>
          </a:p>
        </p:txBody>
      </p:sp>
      <p:sp>
        <p:nvSpPr>
          <p:cNvPr id="20"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CONSUMMATION</a:t>
            </a:r>
          </a:p>
        </p:txBody>
      </p:sp>
      <p:sp>
        <p:nvSpPr>
          <p:cNvPr id="21"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390</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9624401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8515048" cy="1862667"/>
          </a:xfrm>
        </p:spPr>
        <p:txBody>
          <a:bodyPr>
            <a:normAutofit fontScale="90000"/>
          </a:bodyPr>
          <a:lstStyle/>
          <a:p>
            <a:pPr eaLnBrk="1" hangingPunct="1">
              <a:lnSpc>
                <a:spcPct val="95000"/>
              </a:lnSpc>
              <a:defRPr/>
            </a:pPr>
            <a:r>
              <a:rPr lang="mr-IN" sz="2800" b="1" dirty="0" smtClean="0">
                <a:solidFill>
                  <a:srgbClr val="FFFFFF"/>
                </a:solidFill>
                <a:effectLst>
                  <a:glow rad="254000">
                    <a:srgbClr val="000000">
                      <a:alpha val="75000"/>
                    </a:srgbClr>
                  </a:glow>
                </a:effectLst>
                <a:latin typeface="Arial" charset="0"/>
                <a:cs typeface="Arial" charset="0"/>
              </a:rPr>
              <a:t>"</a:t>
            </a:r>
            <a:r>
              <a:rPr lang="en-US" sz="2800" b="1" dirty="0" smtClean="0">
                <a:solidFill>
                  <a:srgbClr val="FFFFFF"/>
                </a:solidFill>
                <a:effectLst>
                  <a:glow rad="254000">
                    <a:srgbClr val="000000">
                      <a:alpha val="75000"/>
                    </a:srgbClr>
                  </a:glow>
                </a:effectLst>
                <a:latin typeface="Arial" charset="0"/>
                <a:cs typeface="Arial" charset="0"/>
              </a:rPr>
              <a:t>Then </a:t>
            </a:r>
            <a:r>
              <a:rPr lang="en-US" sz="2800" b="1" dirty="0">
                <a:solidFill>
                  <a:srgbClr val="FFFFFF"/>
                </a:solidFill>
                <a:effectLst>
                  <a:glow rad="254000">
                    <a:srgbClr val="000000">
                      <a:alpha val="75000"/>
                    </a:srgbClr>
                  </a:glow>
                </a:effectLst>
                <a:latin typeface="Arial" charset="0"/>
                <a:cs typeface="Arial" charset="0"/>
              </a:rPr>
              <a:t>another angel followed him through the sky, shouting, </a:t>
            </a:r>
            <a:r>
              <a:rPr lang="mr-IN" sz="2800" b="1" dirty="0" smtClean="0">
                <a:solidFill>
                  <a:srgbClr val="FFFFFF"/>
                </a:solidFill>
                <a:effectLst>
                  <a:glow rad="254000">
                    <a:srgbClr val="000000">
                      <a:alpha val="75000"/>
                    </a:srgbClr>
                  </a:glow>
                </a:effectLst>
                <a:latin typeface="Arial" charset="0"/>
                <a:cs typeface="Arial" charset="0"/>
              </a:rPr>
              <a:t>'</a:t>
            </a:r>
            <a:r>
              <a:rPr lang="en-US" sz="2800" b="1" dirty="0" smtClean="0">
                <a:solidFill>
                  <a:srgbClr val="FFFFFF"/>
                </a:solidFill>
                <a:effectLst>
                  <a:glow rad="254000">
                    <a:srgbClr val="000000">
                      <a:alpha val="75000"/>
                    </a:srgbClr>
                  </a:glow>
                </a:effectLst>
                <a:latin typeface="Arial" charset="0"/>
                <a:cs typeface="Arial" charset="0"/>
              </a:rPr>
              <a:t>Babylon </a:t>
            </a:r>
            <a:r>
              <a:rPr lang="en-US" sz="2800" b="1" dirty="0">
                <a:solidFill>
                  <a:srgbClr val="FFFFFF"/>
                </a:solidFill>
                <a:effectLst>
                  <a:glow rad="254000">
                    <a:srgbClr val="000000">
                      <a:alpha val="75000"/>
                    </a:srgbClr>
                  </a:glow>
                </a:effectLst>
                <a:latin typeface="Arial" charset="0"/>
                <a:cs typeface="Arial" charset="0"/>
              </a:rPr>
              <a:t>is fallen—that great city is fallen—because she made all the nations of the world drink the wine of her passionate </a:t>
            </a:r>
            <a:r>
              <a:rPr lang="en-US" sz="2800" b="1" dirty="0" smtClean="0">
                <a:solidFill>
                  <a:srgbClr val="FFFFFF"/>
                </a:solidFill>
                <a:effectLst>
                  <a:glow rad="254000">
                    <a:srgbClr val="000000">
                      <a:alpha val="75000"/>
                    </a:srgbClr>
                  </a:glow>
                </a:effectLst>
                <a:latin typeface="Arial" charset="0"/>
                <a:cs typeface="Arial" charset="0"/>
              </a:rPr>
              <a:t>immorality</a:t>
            </a:r>
            <a:r>
              <a:rPr lang="mr-IN" sz="2800" b="1" dirty="0" smtClean="0">
                <a:solidFill>
                  <a:srgbClr val="FFFFFF"/>
                </a:solidFill>
                <a:effectLst>
                  <a:glow rad="254000">
                    <a:srgbClr val="000000">
                      <a:alpha val="75000"/>
                    </a:srgbClr>
                  </a:glow>
                </a:effectLst>
                <a:latin typeface="Arial" charset="0"/>
                <a:cs typeface="Arial" charset="0"/>
              </a:rPr>
              <a:t>'"</a:t>
            </a:r>
            <a:r>
              <a:rPr lang="en-US" sz="2800" b="1" dirty="0" smtClean="0">
                <a:solidFill>
                  <a:srgbClr val="FFFFFF"/>
                </a:solidFill>
                <a:effectLst>
                  <a:glow rad="254000">
                    <a:srgbClr val="000000">
                      <a:alpha val="75000"/>
                    </a:srgbClr>
                  </a:glow>
                </a:effectLst>
                <a:latin typeface="Arial" charset="0"/>
                <a:cs typeface="Arial" charset="0"/>
              </a:rPr>
              <a:t> (14:8</a:t>
            </a:r>
            <a:r>
              <a:rPr lang="en-US" sz="2700" b="1" dirty="0" smtClean="0">
                <a:solidFill>
                  <a:srgbClr val="FFFFFF"/>
                </a:solidFill>
                <a:effectLst>
                  <a:glow rad="254000">
                    <a:srgbClr val="000000">
                      <a:alpha val="75000"/>
                    </a:srgbClr>
                  </a:glow>
                </a:effectLst>
                <a:latin typeface="Arial" charset="0"/>
                <a:cs typeface="Arial" charset="0"/>
              </a:rPr>
              <a:t> </a:t>
            </a:r>
            <a:r>
              <a:rPr lang="en-US" sz="2200" b="1" dirty="0" smtClean="0">
                <a:solidFill>
                  <a:srgbClr val="FFFFFF"/>
                </a:solidFill>
                <a:effectLst>
                  <a:glow rad="254000">
                    <a:srgbClr val="000000">
                      <a:alpha val="75000"/>
                    </a:srgbClr>
                  </a:glow>
                </a:effectLst>
                <a:latin typeface="Arial" charset="0"/>
                <a:cs typeface="Arial" charset="0"/>
              </a:rPr>
              <a:t>NLT</a:t>
            </a:r>
            <a:r>
              <a:rPr lang="en-US" sz="2800" b="1" dirty="0" smtClean="0">
                <a:solidFill>
                  <a:srgbClr val="FFFFFF"/>
                </a:solidFill>
                <a:effectLst>
                  <a:glow rad="254000">
                    <a:srgbClr val="000000">
                      <a:alpha val="75000"/>
                    </a:srgbClr>
                  </a:glow>
                </a:effectLst>
                <a:latin typeface="Arial" charset="0"/>
                <a:cs typeface="Arial" charset="0"/>
              </a:rPr>
              <a:t>)</a:t>
            </a:r>
            <a:endParaRPr lang="en-US" sz="2800" b="1" dirty="0">
              <a:solidFill>
                <a:srgbClr val="FFFFFF"/>
              </a:solidFill>
              <a:effectLst>
                <a:glow rad="254000">
                  <a:srgbClr val="000000">
                    <a:alpha val="75000"/>
                  </a:srgbClr>
                </a:glow>
              </a:effectLst>
              <a:latin typeface="Arial" charset="0"/>
              <a:cs typeface="Arial" charset="0"/>
            </a:endParaRP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8434" y="1865161"/>
            <a:ext cx="5667375" cy="4276725"/>
          </a:xfrm>
          <a:prstGeom prst="rect">
            <a:avLst/>
          </a:prstGeom>
          <a:ln>
            <a:solidFill>
              <a:srgbClr val="000000"/>
            </a:solidFill>
          </a:ln>
        </p:spPr>
      </p:pic>
    </p:spTree>
    <p:extLst>
      <p:ext uri="{BB962C8B-B14F-4D97-AF65-F5344CB8AC3E}">
        <p14:creationId xmlns:p14="http://schemas.microsoft.com/office/powerpoint/2010/main" val="3806712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2080770" name="Rectangle 2"/>
          <p:cNvSpPr>
            <a:spLocks noGrp="1" noChangeArrowheads="1"/>
          </p:cNvSpPr>
          <p:nvPr>
            <p:ph type="title"/>
          </p:nvPr>
        </p:nvSpPr>
        <p:spPr>
          <a:xfrm>
            <a:off x="0" y="-1"/>
            <a:ext cx="8626725" cy="6655490"/>
          </a:xfrm>
        </p:spPr>
        <p:txBody>
          <a:bodyPr anchor="t">
            <a:noAutofit/>
          </a:bodyPr>
          <a:lstStyle/>
          <a:p>
            <a:pPr eaLnBrk="1" hangingPunct="1">
              <a:lnSpc>
                <a:spcPct val="95000"/>
              </a:lnSpc>
              <a:defRPr/>
            </a:pPr>
            <a:r>
              <a:rPr lang="mr-IN" sz="3200" b="1" dirty="0" smtClean="0">
                <a:solidFill>
                  <a:srgbClr val="FFFFFF"/>
                </a:solidFill>
                <a:effectLst>
                  <a:glow rad="254000">
                    <a:srgbClr val="000000">
                      <a:alpha val="75000"/>
                    </a:srgbClr>
                  </a:glow>
                </a:effectLst>
                <a:latin typeface="Arial" charset="0"/>
                <a:cs typeface="Arial" charset="0"/>
              </a:rPr>
              <a:t>"</a:t>
            </a:r>
            <a:r>
              <a:rPr lang="en-US" sz="3200" b="1" dirty="0" smtClean="0">
                <a:solidFill>
                  <a:srgbClr val="FFFFFF"/>
                </a:solidFill>
                <a:effectLst>
                  <a:glow rad="254000">
                    <a:srgbClr val="000000">
                      <a:alpha val="75000"/>
                    </a:srgbClr>
                  </a:glow>
                </a:effectLst>
                <a:latin typeface="Arial" charset="0"/>
                <a:cs typeface="Arial" charset="0"/>
              </a:rPr>
              <a:t>Then </a:t>
            </a:r>
            <a:r>
              <a:rPr lang="en-US" sz="3200" b="1" dirty="0">
                <a:solidFill>
                  <a:srgbClr val="FFFFFF"/>
                </a:solidFill>
                <a:effectLst>
                  <a:glow rad="254000">
                    <a:srgbClr val="000000">
                      <a:alpha val="75000"/>
                    </a:srgbClr>
                  </a:glow>
                </a:effectLst>
                <a:latin typeface="Arial" charset="0"/>
                <a:cs typeface="Arial" charset="0"/>
              </a:rPr>
              <a:t>a third angel followed them, shouting, </a:t>
            </a:r>
            <a:r>
              <a:rPr lang="mr-IN" sz="3200" b="1" dirty="0" smtClean="0">
                <a:solidFill>
                  <a:srgbClr val="FFFFFF"/>
                </a:solidFill>
                <a:effectLst>
                  <a:glow rad="254000">
                    <a:srgbClr val="000000">
                      <a:alpha val="75000"/>
                    </a:srgbClr>
                  </a:glow>
                </a:effectLst>
                <a:latin typeface="Arial" charset="0"/>
                <a:cs typeface="Arial" charset="0"/>
              </a:rPr>
              <a:t>'</a:t>
            </a:r>
            <a:r>
              <a:rPr lang="en-US" sz="3200" b="1" dirty="0" smtClean="0">
                <a:solidFill>
                  <a:srgbClr val="FFFFFF"/>
                </a:solidFill>
                <a:effectLst>
                  <a:glow rad="254000">
                    <a:srgbClr val="000000">
                      <a:alpha val="75000"/>
                    </a:srgbClr>
                  </a:glow>
                </a:effectLst>
                <a:latin typeface="Arial" charset="0"/>
                <a:cs typeface="Arial" charset="0"/>
              </a:rPr>
              <a:t>Anyone </a:t>
            </a:r>
            <a:r>
              <a:rPr lang="en-US" sz="3200" b="1" dirty="0">
                <a:solidFill>
                  <a:srgbClr val="FFFFFF"/>
                </a:solidFill>
                <a:effectLst>
                  <a:glow rad="254000">
                    <a:srgbClr val="000000">
                      <a:alpha val="75000"/>
                    </a:srgbClr>
                  </a:glow>
                </a:effectLst>
                <a:latin typeface="Arial" charset="0"/>
                <a:cs typeface="Arial" charset="0"/>
              </a:rPr>
              <a:t>who worships the beast and his statue or who accepts his mark on the forehead or on the hand </a:t>
            </a:r>
            <a:r>
              <a:rPr lang="en-US" sz="3200" b="1" baseline="30000" dirty="0" smtClean="0">
                <a:solidFill>
                  <a:srgbClr val="FFFFFF"/>
                </a:solidFill>
                <a:effectLst>
                  <a:glow rad="254000">
                    <a:srgbClr val="000000">
                      <a:alpha val="75000"/>
                    </a:srgbClr>
                  </a:glow>
                </a:effectLst>
                <a:latin typeface="Arial" charset="0"/>
                <a:cs typeface="Arial" charset="0"/>
              </a:rPr>
              <a:t>10</a:t>
            </a:r>
            <a:r>
              <a:rPr lang="en-US" sz="3200" b="1" dirty="0" smtClean="0">
                <a:solidFill>
                  <a:srgbClr val="FFFFFF"/>
                </a:solidFill>
                <a:effectLst>
                  <a:glow rad="254000">
                    <a:srgbClr val="000000">
                      <a:alpha val="75000"/>
                    </a:srgbClr>
                  </a:glow>
                </a:effectLst>
                <a:latin typeface="Arial" charset="0"/>
                <a:cs typeface="Arial" charset="0"/>
              </a:rPr>
              <a:t>must </a:t>
            </a:r>
            <a:r>
              <a:rPr lang="en-US" sz="3200" b="1" dirty="0">
                <a:solidFill>
                  <a:srgbClr val="FFFFFF"/>
                </a:solidFill>
                <a:effectLst>
                  <a:glow rad="254000">
                    <a:srgbClr val="000000">
                      <a:alpha val="75000"/>
                    </a:srgbClr>
                  </a:glow>
                </a:effectLst>
                <a:latin typeface="Arial" charset="0"/>
                <a:cs typeface="Arial" charset="0"/>
              </a:rPr>
              <a:t>drink the wine of </a:t>
            </a:r>
            <a:r>
              <a:rPr lang="en-US" sz="3200" b="1" dirty="0" smtClean="0">
                <a:solidFill>
                  <a:srgbClr val="FFFFFF"/>
                </a:solidFill>
                <a:effectLst>
                  <a:glow rad="254000">
                    <a:srgbClr val="000000">
                      <a:alpha val="75000"/>
                    </a:srgbClr>
                  </a:glow>
                </a:effectLst>
                <a:latin typeface="Arial" charset="0"/>
                <a:cs typeface="Arial" charset="0"/>
              </a:rPr>
              <a:t>God</a:t>
            </a:r>
            <a:r>
              <a:rPr lang="mr-IN" sz="3200" b="1" dirty="0" smtClean="0">
                <a:solidFill>
                  <a:srgbClr val="FFFFFF"/>
                </a:solidFill>
                <a:effectLst>
                  <a:glow rad="254000">
                    <a:srgbClr val="000000">
                      <a:alpha val="75000"/>
                    </a:srgbClr>
                  </a:glow>
                </a:effectLst>
                <a:latin typeface="Arial" charset="0"/>
                <a:cs typeface="Arial" charset="0"/>
              </a:rPr>
              <a:t>'</a:t>
            </a:r>
            <a:r>
              <a:rPr lang="en-US" sz="3200" b="1" dirty="0" smtClean="0">
                <a:solidFill>
                  <a:srgbClr val="FFFFFF"/>
                </a:solidFill>
                <a:effectLst>
                  <a:glow rad="254000">
                    <a:srgbClr val="000000">
                      <a:alpha val="75000"/>
                    </a:srgbClr>
                  </a:glow>
                </a:effectLst>
                <a:latin typeface="Arial" charset="0"/>
                <a:cs typeface="Arial" charset="0"/>
              </a:rPr>
              <a:t>s </a:t>
            </a:r>
            <a:r>
              <a:rPr lang="en-US" sz="3200" b="1" dirty="0">
                <a:solidFill>
                  <a:srgbClr val="FFFFFF"/>
                </a:solidFill>
                <a:effectLst>
                  <a:glow rad="254000">
                    <a:srgbClr val="000000">
                      <a:alpha val="75000"/>
                    </a:srgbClr>
                  </a:glow>
                </a:effectLst>
                <a:latin typeface="Arial" charset="0"/>
                <a:cs typeface="Arial" charset="0"/>
              </a:rPr>
              <a:t>anger. It has been poured full strength into </a:t>
            </a:r>
            <a:r>
              <a:rPr lang="en-US" sz="3200" b="1" dirty="0" smtClean="0">
                <a:solidFill>
                  <a:srgbClr val="FFFFFF"/>
                </a:solidFill>
                <a:effectLst>
                  <a:glow rad="254000">
                    <a:srgbClr val="000000">
                      <a:alpha val="75000"/>
                    </a:srgbClr>
                  </a:glow>
                </a:effectLst>
                <a:latin typeface="Arial" charset="0"/>
                <a:cs typeface="Arial" charset="0"/>
              </a:rPr>
              <a:t>God</a:t>
            </a:r>
            <a:r>
              <a:rPr lang="mr-IN" sz="3200" b="1" dirty="0" smtClean="0">
                <a:solidFill>
                  <a:srgbClr val="FFFFFF"/>
                </a:solidFill>
                <a:effectLst>
                  <a:glow rad="254000">
                    <a:srgbClr val="000000">
                      <a:alpha val="75000"/>
                    </a:srgbClr>
                  </a:glow>
                </a:effectLst>
                <a:latin typeface="Arial" charset="0"/>
                <a:cs typeface="Arial" charset="0"/>
              </a:rPr>
              <a:t>'</a:t>
            </a:r>
            <a:r>
              <a:rPr lang="en-US" sz="3200" b="1" dirty="0" smtClean="0">
                <a:solidFill>
                  <a:srgbClr val="FFFFFF"/>
                </a:solidFill>
                <a:effectLst>
                  <a:glow rad="254000">
                    <a:srgbClr val="000000">
                      <a:alpha val="75000"/>
                    </a:srgbClr>
                  </a:glow>
                </a:effectLst>
                <a:latin typeface="Arial" charset="0"/>
                <a:cs typeface="Arial" charset="0"/>
              </a:rPr>
              <a:t>s </a:t>
            </a:r>
            <a:r>
              <a:rPr lang="en-US" sz="3200" b="1" dirty="0">
                <a:solidFill>
                  <a:srgbClr val="FFFFFF"/>
                </a:solidFill>
                <a:effectLst>
                  <a:glow rad="254000">
                    <a:srgbClr val="000000">
                      <a:alpha val="75000"/>
                    </a:srgbClr>
                  </a:glow>
                </a:effectLst>
                <a:latin typeface="Arial" charset="0"/>
                <a:cs typeface="Arial" charset="0"/>
              </a:rPr>
              <a:t>cup of wrath. And they will be tormented with fire and burning sulfur in the presence of the holy angels and the Lamb.  </a:t>
            </a:r>
            <a:r>
              <a:rPr lang="en-US" sz="3200" b="1" baseline="30000" dirty="0" smtClean="0">
                <a:solidFill>
                  <a:srgbClr val="FFFFFF"/>
                </a:solidFill>
                <a:effectLst>
                  <a:glow rad="254000">
                    <a:srgbClr val="000000">
                      <a:alpha val="75000"/>
                    </a:srgbClr>
                  </a:glow>
                </a:effectLst>
                <a:latin typeface="Arial" charset="0"/>
                <a:cs typeface="Arial" charset="0"/>
              </a:rPr>
              <a:t>11</a:t>
            </a:r>
            <a:r>
              <a:rPr lang="en-US" sz="3200" b="1" dirty="0" smtClean="0">
                <a:solidFill>
                  <a:srgbClr val="FFFFFF"/>
                </a:solidFill>
                <a:effectLst>
                  <a:glow rad="254000">
                    <a:srgbClr val="000000">
                      <a:alpha val="75000"/>
                    </a:srgbClr>
                  </a:glow>
                </a:effectLst>
                <a:latin typeface="Arial" charset="0"/>
                <a:cs typeface="Arial" charset="0"/>
              </a:rPr>
              <a:t>The </a:t>
            </a:r>
            <a:r>
              <a:rPr lang="en-US" sz="3200" b="1" dirty="0">
                <a:solidFill>
                  <a:srgbClr val="FFFFFF"/>
                </a:solidFill>
                <a:effectLst>
                  <a:glow rad="254000">
                    <a:srgbClr val="000000">
                      <a:alpha val="75000"/>
                    </a:srgbClr>
                  </a:glow>
                </a:effectLst>
                <a:latin typeface="Arial" charset="0"/>
                <a:cs typeface="Arial" charset="0"/>
              </a:rPr>
              <a:t>smoke of their torment will rise forever and ever, and they will have no relief day or night, for they have worshiped the beast and his statue and have accepted the mark of his </a:t>
            </a:r>
            <a:r>
              <a:rPr lang="en-US" sz="3200" b="1" dirty="0" smtClean="0">
                <a:solidFill>
                  <a:srgbClr val="FFFFFF"/>
                </a:solidFill>
                <a:effectLst>
                  <a:glow rad="254000">
                    <a:srgbClr val="000000">
                      <a:alpha val="75000"/>
                    </a:srgbClr>
                  </a:glow>
                </a:effectLst>
                <a:latin typeface="Arial" charset="0"/>
                <a:cs typeface="Arial" charset="0"/>
              </a:rPr>
              <a:t>name</a:t>
            </a:r>
            <a:r>
              <a:rPr lang="mr-IN" sz="3200" b="1" dirty="0" smtClean="0">
                <a:solidFill>
                  <a:srgbClr val="FFFFFF"/>
                </a:solidFill>
                <a:effectLst>
                  <a:glow rad="254000">
                    <a:srgbClr val="000000">
                      <a:alpha val="75000"/>
                    </a:srgbClr>
                  </a:glow>
                </a:effectLst>
                <a:latin typeface="Arial" charset="0"/>
                <a:cs typeface="Arial" charset="0"/>
              </a:rPr>
              <a:t>"'</a:t>
            </a:r>
            <a:r>
              <a:rPr lang="en-US" sz="3200" b="1" dirty="0" smtClean="0">
                <a:solidFill>
                  <a:srgbClr val="FFFFFF"/>
                </a:solidFill>
                <a:effectLst>
                  <a:glow rad="254000">
                    <a:srgbClr val="000000">
                      <a:alpha val="75000"/>
                    </a:srgbClr>
                  </a:glow>
                </a:effectLst>
                <a:latin typeface="Arial" charset="0"/>
                <a:cs typeface="Arial" charset="0"/>
              </a:rPr>
              <a:t> (14:9-11</a:t>
            </a:r>
            <a:r>
              <a:rPr lang="en-US" sz="2800" b="1" dirty="0" smtClean="0">
                <a:solidFill>
                  <a:srgbClr val="FFFFFF"/>
                </a:solidFill>
                <a:effectLst>
                  <a:glow rad="254000">
                    <a:srgbClr val="000000">
                      <a:alpha val="75000"/>
                    </a:srgbClr>
                  </a:glow>
                </a:effectLst>
                <a:latin typeface="Arial" charset="0"/>
                <a:cs typeface="Arial" charset="0"/>
              </a:rPr>
              <a:t> NLT</a:t>
            </a:r>
            <a:r>
              <a:rPr lang="en-US" sz="3200" b="1" dirty="0" smtClean="0">
                <a:solidFill>
                  <a:srgbClr val="FFFFFF"/>
                </a:solidFill>
                <a:effectLst>
                  <a:glow rad="254000">
                    <a:srgbClr val="000000">
                      <a:alpha val="75000"/>
                    </a:srgbClr>
                  </a:glow>
                </a:effectLst>
                <a:latin typeface="Arial" charset="0"/>
                <a:cs typeface="Arial" charset="0"/>
              </a:rPr>
              <a:t>)</a:t>
            </a:r>
            <a:endParaRPr lang="en-US" sz="3200" b="1" dirty="0">
              <a:solidFill>
                <a:srgbClr val="FFFFFF"/>
              </a:solidFill>
              <a:effectLst>
                <a:glow rad="254000">
                  <a:srgbClr val="000000">
                    <a:alpha val="75000"/>
                  </a:srgbClr>
                </a:glow>
              </a:effectLst>
              <a:latin typeface="Arial" charset="0"/>
              <a:cs typeface="Arial" charset="0"/>
            </a:endParaRPr>
          </a:p>
        </p:txBody>
      </p:sp>
    </p:spTree>
    <p:extLst>
      <p:ext uri="{BB962C8B-B14F-4D97-AF65-F5344CB8AC3E}">
        <p14:creationId xmlns:p14="http://schemas.microsoft.com/office/powerpoint/2010/main" val="19980519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80770"/>
                                        </p:tgtEl>
                                        <p:attrNameLst>
                                          <p:attrName>style.visibility</p:attrName>
                                        </p:attrNameLst>
                                      </p:cBhvr>
                                      <p:to>
                                        <p:strVal val="visible"/>
                                      </p:to>
                                    </p:set>
                                    <p:animEffect transition="in" filter="wipe(down)">
                                      <p:cBhvr>
                                        <p:cTn id="7" dur="500"/>
                                        <p:tgtEl>
                                          <p:spTgt spid="2080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3925253" cy="6186397"/>
          </a:xfrm>
        </p:spPr>
        <p:txBody>
          <a:bodyPr/>
          <a:lstStyle/>
          <a:p>
            <a:r>
              <a:rPr lang="mr-IN" sz="2800" b="1" dirty="0" smtClean="0">
                <a:latin typeface="Arial" charset="0"/>
                <a:ea typeface="ＭＳ Ｐゴシック" charset="0"/>
              </a:rPr>
              <a:t>"</a:t>
            </a:r>
            <a:r>
              <a:rPr lang="en-US" sz="2800" b="1" dirty="0" smtClean="0">
                <a:latin typeface="Arial" charset="0"/>
                <a:ea typeface="ＭＳ Ｐゴシック" charset="0"/>
              </a:rPr>
              <a:t>And </a:t>
            </a:r>
            <a:r>
              <a:rPr lang="en-US" sz="2800" b="1" dirty="0">
                <a:latin typeface="Arial" charset="0"/>
                <a:ea typeface="ＭＳ Ｐゴシック" charset="0"/>
              </a:rPr>
              <a:t>I heard a voice from heaven saying, </a:t>
            </a:r>
            <a:r>
              <a:rPr lang="mr-IN" sz="2800" b="1" dirty="0" smtClean="0">
                <a:latin typeface="Arial" charset="0"/>
                <a:ea typeface="ＭＳ Ｐゴシック" charset="0"/>
              </a:rPr>
              <a:t>'</a:t>
            </a:r>
            <a:r>
              <a:rPr lang="en-US" sz="2800" b="1" dirty="0" smtClean="0">
                <a:latin typeface="Arial" charset="0"/>
                <a:ea typeface="ＭＳ Ｐゴシック" charset="0"/>
              </a:rPr>
              <a:t>Write </a:t>
            </a:r>
            <a:r>
              <a:rPr lang="en-US" sz="2800" b="1" dirty="0">
                <a:latin typeface="Arial" charset="0"/>
                <a:ea typeface="ＭＳ Ｐゴシック" charset="0"/>
              </a:rPr>
              <a:t>this down: Blessed are those who die in the Lord from now on. Yes, says the Spirit, they are blessed indeed, for </a:t>
            </a:r>
            <a:r>
              <a:rPr lang="en-US" sz="2800" b="1" dirty="0">
                <a:solidFill>
                  <a:srgbClr val="FFFF00"/>
                </a:solidFill>
                <a:latin typeface="Arial" charset="0"/>
                <a:ea typeface="ＭＳ Ｐゴシック" charset="0"/>
              </a:rPr>
              <a:t>they will rest from their hard work</a:t>
            </a:r>
            <a:r>
              <a:rPr lang="en-US" sz="2800" b="1" dirty="0">
                <a:latin typeface="Arial" charset="0"/>
                <a:ea typeface="ＭＳ Ｐゴシック" charset="0"/>
              </a:rPr>
              <a:t>; for their good deeds follow them</a:t>
            </a:r>
            <a:r>
              <a:rPr lang="en-US" sz="2800" b="1" dirty="0" smtClean="0">
                <a:latin typeface="Arial" charset="0"/>
                <a:ea typeface="ＭＳ Ｐゴシック" charset="0"/>
              </a:rPr>
              <a:t>!</a:t>
            </a:r>
            <a:r>
              <a:rPr lang="mr-IN" sz="2800" b="1" dirty="0" smtClean="0">
                <a:latin typeface="Arial" charset="0"/>
                <a:ea typeface="ＭＳ Ｐゴシック" charset="0"/>
              </a:rPr>
              <a:t>'"</a:t>
            </a:r>
            <a:r>
              <a:rPr lang="en-US" sz="2800" b="1" dirty="0" smtClean="0">
                <a:latin typeface="Arial" charset="0"/>
                <a:ea typeface="ＭＳ Ｐゴシック" charset="0"/>
              </a:rPr>
              <a:t> </a:t>
            </a:r>
            <a:br>
              <a:rPr lang="en-US" sz="2800" b="1" dirty="0" smtClean="0">
                <a:latin typeface="Arial" charset="0"/>
                <a:ea typeface="ＭＳ Ｐゴシック" charset="0"/>
              </a:rPr>
            </a:br>
            <a:r>
              <a:rPr lang="en-US" sz="2800" b="1" dirty="0" smtClean="0">
                <a:latin typeface="Arial" charset="0"/>
                <a:ea typeface="ＭＳ Ｐゴシック" charset="0"/>
              </a:rPr>
              <a:t>(14</a:t>
            </a:r>
            <a:r>
              <a:rPr lang="en-US" sz="2800" b="1" dirty="0">
                <a:latin typeface="Arial" charset="0"/>
                <a:ea typeface="ＭＳ Ｐゴシック" charset="0"/>
              </a:rPr>
              <a:t>:13 </a:t>
            </a:r>
            <a:r>
              <a:rPr lang="en-US" sz="2000" b="1" dirty="0">
                <a:latin typeface="Arial" charset="0"/>
                <a:ea typeface="ＭＳ Ｐゴシック" charset="0"/>
              </a:rPr>
              <a:t>NLT</a:t>
            </a:r>
            <a:r>
              <a:rPr lang="en-US" sz="2800" b="1" dirty="0">
                <a:latin typeface="Arial" charset="0"/>
                <a:ea typeface="ＭＳ Ｐゴシック" charset="0"/>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28074564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04462" y="-1"/>
            <a:ext cx="7639538" cy="6789151"/>
          </a:xfrm>
          <a:prstGeom prst="rect">
            <a:avLst/>
          </a:prstGeom>
        </p:spPr>
      </p:pic>
      <p:sp>
        <p:nvSpPr>
          <p:cNvPr id="881666" name="Rectangle 2"/>
          <p:cNvSpPr>
            <a:spLocks noGrp="1" noChangeArrowheads="1"/>
          </p:cNvSpPr>
          <p:nvPr>
            <p:ph type="ctrTitle"/>
          </p:nvPr>
        </p:nvSpPr>
        <p:spPr>
          <a:xfrm>
            <a:off x="0" y="-1"/>
            <a:ext cx="3328077" cy="6858000"/>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US Housing Bubble</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546299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en-US" sz="3600" b="1" dirty="0" smtClean="0">
                <a:latin typeface="Arial" charset="0"/>
                <a:ea typeface="ＭＳ Ｐゴシック" charset="0"/>
              </a:rPr>
              <a:t>The final judgment is previewed in the imagery of 3 angels trampling grapes in a winepress (14:14-20)</a:t>
            </a:r>
            <a:endParaRPr lang="en-US" sz="3600" b="1" dirty="0">
              <a:latin typeface="Arial" charset="0"/>
              <a:ea typeface="ＭＳ Ｐゴシック" charset="0"/>
            </a:endParaRP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437140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6271" y="-16920"/>
            <a:ext cx="5452182" cy="6947638"/>
          </a:xfrm>
          <a:prstGeom prst="rect">
            <a:avLst/>
          </a:prstGeom>
        </p:spPr>
      </p:pic>
      <p:sp>
        <p:nvSpPr>
          <p:cNvPr id="998401" name="Title 1"/>
          <p:cNvSpPr>
            <a:spLocks noGrp="1"/>
          </p:cNvSpPr>
          <p:nvPr>
            <p:ph type="title"/>
          </p:nvPr>
        </p:nvSpPr>
        <p:spPr>
          <a:xfrm>
            <a:off x="5035910" y="0"/>
            <a:ext cx="4108089" cy="6858000"/>
          </a:xfrm>
        </p:spPr>
        <p:txBody>
          <a:bodyPr anchor="t"/>
          <a:lstStyle/>
          <a:p>
            <a:r>
              <a:rPr lang="mr-IN" sz="3200" b="1" dirty="0">
                <a:effectLst>
                  <a:glow rad="203200">
                    <a:schemeClr val="tx1"/>
                  </a:glow>
                </a:effectLst>
                <a:latin typeface="Arial" charset="0"/>
                <a:ea typeface="ＭＳ Ｐゴシック" charset="0"/>
              </a:rPr>
              <a:t>"</a:t>
            </a:r>
            <a:r>
              <a:rPr lang="en-US" sz="3200" b="1" dirty="0">
                <a:effectLst>
                  <a:glow rad="203200">
                    <a:schemeClr val="tx1"/>
                  </a:glow>
                </a:effectLst>
                <a:latin typeface="Arial" charset="0"/>
                <a:ea typeface="ＭＳ Ｐゴシック" charset="0"/>
              </a:rPr>
              <a:t>Then I saw a white cloud, and seated on the cloud was someone like the Son of Man.   He had a gold crown on his head and a sharp sickle in his hand</a:t>
            </a:r>
            <a:r>
              <a:rPr lang="mr-IN" sz="3200" b="1" dirty="0">
                <a:effectLst>
                  <a:glow rad="203200">
                    <a:schemeClr val="tx1"/>
                  </a:glow>
                </a:effectLst>
                <a:latin typeface="Arial" charset="0"/>
                <a:ea typeface="ＭＳ Ｐゴシック" charset="0"/>
              </a:rPr>
              <a:t>"</a:t>
            </a:r>
            <a:r>
              <a:rPr lang="en-US" sz="3200" b="1" dirty="0">
                <a:effectLst>
                  <a:glow rad="203200">
                    <a:schemeClr val="tx1"/>
                  </a:glow>
                </a:effectLst>
                <a:latin typeface="Arial" charset="0"/>
                <a:ea typeface="ＭＳ Ｐゴシック" charset="0"/>
              </a:rPr>
              <a:t> (14:14 </a:t>
            </a:r>
            <a:r>
              <a:rPr lang="en-US" sz="2800" b="1" dirty="0">
                <a:effectLst>
                  <a:glow rad="203200">
                    <a:schemeClr val="tx1"/>
                  </a:glow>
                </a:effectLst>
                <a:latin typeface="Arial" charset="0"/>
                <a:ea typeface="ＭＳ Ｐゴシック" charset="0"/>
              </a:rPr>
              <a:t>NLT</a:t>
            </a:r>
            <a:r>
              <a:rPr lang="en-US" sz="3200" b="1" dirty="0">
                <a:effectLst>
                  <a:glow rad="203200">
                    <a:schemeClr val="tx1"/>
                  </a:glow>
                </a:effectLst>
                <a:latin typeface="Arial" charset="0"/>
                <a:ea typeface="ＭＳ Ｐゴシック" charset="0"/>
              </a:rPr>
              <a:t>)</a:t>
            </a:r>
          </a:p>
        </p:txBody>
      </p:sp>
    </p:spTree>
    <p:extLst>
      <p:ext uri="{BB962C8B-B14F-4D97-AF65-F5344CB8AC3E}">
        <p14:creationId xmlns:p14="http://schemas.microsoft.com/office/powerpoint/2010/main" val="12185921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3796235"/>
            <a:ext cx="9150396" cy="3224010"/>
          </a:xfrm>
        </p:spPr>
        <p:txBody>
          <a:bodyPr/>
          <a:lstStyle/>
          <a:p>
            <a:r>
              <a:rPr lang="mr-IN" sz="2800" b="1" dirty="0">
                <a:effectLst>
                  <a:glow rad="203200">
                    <a:schemeClr val="tx1"/>
                  </a:glow>
                </a:effectLst>
                <a:latin typeface="Arial" charset="0"/>
                <a:ea typeface="ＭＳ Ｐゴシック" charset="0"/>
              </a:rPr>
              <a:t>"</a:t>
            </a:r>
            <a:r>
              <a:rPr lang="en-US" sz="2800" b="1" dirty="0">
                <a:effectLst>
                  <a:glow rad="203200">
                    <a:schemeClr val="tx1"/>
                  </a:glow>
                </a:effectLst>
                <a:latin typeface="Arial" charset="0"/>
                <a:ea typeface="ＭＳ Ｐゴシック" charset="0"/>
              </a:rPr>
              <a:t>Then another angel came from the Temple and shouted to the one sitting on the cloud, </a:t>
            </a:r>
            <a:r>
              <a:rPr lang="mr-IN" sz="2800" b="1" dirty="0">
                <a:effectLst>
                  <a:glow rad="203200">
                    <a:schemeClr val="tx1"/>
                  </a:glow>
                </a:effectLst>
                <a:latin typeface="Arial" charset="0"/>
                <a:ea typeface="ＭＳ Ｐゴシック" charset="0"/>
              </a:rPr>
              <a:t>'</a:t>
            </a:r>
            <a:r>
              <a:rPr lang="en-US" sz="2800" b="1" dirty="0">
                <a:effectLst>
                  <a:glow rad="203200">
                    <a:schemeClr val="tx1"/>
                  </a:glow>
                </a:effectLst>
                <a:latin typeface="Arial" charset="0"/>
                <a:ea typeface="ＭＳ Ｐゴシック" charset="0"/>
              </a:rPr>
              <a:t>Swing the sickle, for the time of harvest has come; the crop on earth is ripe.</a:t>
            </a:r>
            <a:r>
              <a:rPr lang="mr-IN" sz="2800" b="1" dirty="0">
                <a:effectLst>
                  <a:glow rad="203200">
                    <a:schemeClr val="tx1"/>
                  </a:glow>
                </a:effectLst>
                <a:latin typeface="Arial" charset="0"/>
                <a:ea typeface="ＭＳ Ｐゴシック" charset="0"/>
              </a:rPr>
              <a:t>'</a:t>
            </a:r>
            <a:r>
              <a:rPr lang="en-US" sz="2800" b="1" dirty="0">
                <a:effectLst>
                  <a:glow rad="203200">
                    <a:schemeClr val="tx1"/>
                  </a:glow>
                </a:effectLst>
                <a:latin typeface="Arial" charset="0"/>
                <a:ea typeface="ＭＳ Ｐゴシック" charset="0"/>
              </a:rPr>
              <a:t>  </a:t>
            </a:r>
            <a:r>
              <a:rPr lang="en-US" sz="2800" b="1" baseline="30000" dirty="0">
                <a:effectLst>
                  <a:glow rad="203200">
                    <a:schemeClr val="tx1"/>
                  </a:glow>
                </a:effectLst>
                <a:latin typeface="Arial" charset="0"/>
                <a:ea typeface="ＭＳ Ｐゴシック" charset="0"/>
              </a:rPr>
              <a:t>16</a:t>
            </a:r>
            <a:r>
              <a:rPr lang="en-US" sz="2800" b="1" dirty="0">
                <a:effectLst>
                  <a:glow rad="203200">
                    <a:schemeClr val="tx1"/>
                  </a:glow>
                </a:effectLst>
                <a:latin typeface="Arial" charset="0"/>
                <a:ea typeface="ＭＳ Ｐゴシック" charset="0"/>
              </a:rPr>
              <a:t>So the one sitting on the cloud swung his sickle over the earth, and the whole earth was harvested</a:t>
            </a:r>
            <a:r>
              <a:rPr lang="mr-IN" sz="2800" b="1" dirty="0" smtClean="0">
                <a:effectLst>
                  <a:glow rad="203200">
                    <a:schemeClr val="tx1"/>
                  </a:glow>
                </a:effectLst>
                <a:latin typeface="Arial" charset="0"/>
                <a:ea typeface="ＭＳ Ｐゴシック" charset="0"/>
              </a:rPr>
              <a:t>"</a:t>
            </a:r>
            <a:r>
              <a:rPr lang="en-US" sz="2800" b="1" dirty="0" smtClean="0">
                <a:effectLst>
                  <a:glow rad="203200">
                    <a:schemeClr val="tx1"/>
                  </a:glow>
                </a:effectLst>
                <a:latin typeface="Arial" charset="0"/>
                <a:ea typeface="ＭＳ Ｐゴシック" charset="0"/>
              </a:rPr>
              <a:t> (</a:t>
            </a:r>
            <a:r>
              <a:rPr lang="en-US" sz="2800" b="1" dirty="0">
                <a:effectLst>
                  <a:glow rad="203200">
                    <a:schemeClr val="tx1"/>
                  </a:glow>
                </a:effectLst>
                <a:latin typeface="Arial" charset="0"/>
                <a:ea typeface="ＭＳ Ｐゴシック" charset="0"/>
              </a:rPr>
              <a:t>14:15-16 </a:t>
            </a:r>
            <a:r>
              <a:rPr lang="en-US" sz="2400" b="1" dirty="0">
                <a:effectLst>
                  <a:glow rad="203200">
                    <a:schemeClr val="tx1"/>
                  </a:glow>
                </a:effectLst>
                <a:latin typeface="Arial" charset="0"/>
                <a:ea typeface="ＭＳ Ｐゴシック" charset="0"/>
              </a:rPr>
              <a:t>NLT</a:t>
            </a:r>
            <a:r>
              <a:rPr lang="en-US" sz="2800" b="1" dirty="0">
                <a:effectLst>
                  <a:glow rad="203200">
                    <a:schemeClr val="tx1"/>
                  </a:glow>
                </a:effectLst>
                <a:latin typeface="Arial" charset="0"/>
                <a:ea typeface="ＭＳ Ｐゴシック" charset="0"/>
              </a:rPr>
              <a:t>).</a:t>
            </a:r>
            <a:endParaRPr lang="en-US" sz="28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2185283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mr-IN" sz="2400" b="1" dirty="0" smtClean="0">
                <a:latin typeface="Arial" charset="0"/>
                <a:ea typeface="ＭＳ Ｐゴシック" charset="0"/>
              </a:rPr>
              <a:t>"</a:t>
            </a:r>
            <a:r>
              <a:rPr lang="en-US" sz="2400" b="1" dirty="0" smtClean="0">
                <a:latin typeface="Arial" charset="0"/>
                <a:ea typeface="ＭＳ Ｐゴシック" charset="0"/>
              </a:rPr>
              <a:t>After </a:t>
            </a:r>
            <a:r>
              <a:rPr lang="en-US" sz="2400" b="1" dirty="0">
                <a:latin typeface="Arial" charset="0"/>
                <a:ea typeface="ＭＳ Ｐゴシック" charset="0"/>
              </a:rPr>
              <a:t>that, another angel came from the Temple in heaven, and he also had a sharp sickle.  </a:t>
            </a:r>
            <a:r>
              <a:rPr lang="en-US" sz="2400" b="1" baseline="30000" dirty="0" smtClean="0">
                <a:latin typeface="Arial" charset="0"/>
                <a:ea typeface="ＭＳ Ｐゴシック" charset="0"/>
              </a:rPr>
              <a:t>18</a:t>
            </a:r>
            <a:r>
              <a:rPr lang="en-US" sz="2400" b="1" dirty="0" smtClean="0">
                <a:latin typeface="Arial" charset="0"/>
                <a:ea typeface="ＭＳ Ｐゴシック" charset="0"/>
              </a:rPr>
              <a:t>Then </a:t>
            </a:r>
            <a:r>
              <a:rPr lang="en-US" sz="2400" b="1" dirty="0">
                <a:latin typeface="Arial" charset="0"/>
                <a:ea typeface="ＭＳ Ｐゴシック" charset="0"/>
              </a:rPr>
              <a:t>another angel, who had power to destroy with fire, came from the altar. He shouted to the angel with the sharp sickle, </a:t>
            </a:r>
            <a:r>
              <a:rPr lang="mr-IN" sz="2400" b="1" dirty="0" smtClean="0">
                <a:latin typeface="Arial" charset="0"/>
                <a:ea typeface="ＭＳ Ｐゴシック" charset="0"/>
              </a:rPr>
              <a:t>'</a:t>
            </a:r>
            <a:r>
              <a:rPr lang="en-US" sz="2400" b="1" dirty="0" smtClean="0">
                <a:latin typeface="Arial" charset="0"/>
                <a:ea typeface="ＭＳ Ｐゴシック" charset="0"/>
              </a:rPr>
              <a:t>Swing </a:t>
            </a:r>
            <a:r>
              <a:rPr lang="en-US" sz="2400" b="1" dirty="0">
                <a:latin typeface="Arial" charset="0"/>
                <a:ea typeface="ＭＳ Ｐゴシック" charset="0"/>
              </a:rPr>
              <a:t>your sickle now to gather the clusters of grapes from the vines of the earth, for they are ripe for </a:t>
            </a:r>
            <a:r>
              <a:rPr lang="en-US" sz="2400" b="1" dirty="0" smtClean="0">
                <a:latin typeface="Arial" charset="0"/>
                <a:ea typeface="ＭＳ Ｐゴシック" charset="0"/>
              </a:rPr>
              <a:t>judgment</a:t>
            </a:r>
            <a:r>
              <a:rPr lang="mr-IN" sz="2400" b="1" dirty="0" smtClean="0">
                <a:latin typeface="Arial" charset="0"/>
                <a:ea typeface="ＭＳ Ｐゴシック" charset="0"/>
              </a:rPr>
              <a:t>'"</a:t>
            </a:r>
            <a:r>
              <a:rPr lang="en-US" sz="2400" b="1" dirty="0" smtClean="0">
                <a:latin typeface="Arial" charset="0"/>
                <a:ea typeface="ＭＳ Ｐゴシック" charset="0"/>
              </a:rPr>
              <a:t> (14:17-18 NLT)</a:t>
            </a:r>
            <a:endParaRPr lang="en-US" sz="2400" b="1" dirty="0">
              <a:latin typeface="Arial" charset="0"/>
              <a:ea typeface="ＭＳ Ｐゴシック" charset="0"/>
            </a:endParaRP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630" y="2482408"/>
            <a:ext cx="8133322" cy="4119994"/>
          </a:xfrm>
          <a:prstGeom prst="rect">
            <a:avLst/>
          </a:prstGeom>
        </p:spPr>
      </p:pic>
    </p:spTree>
    <p:extLst>
      <p:ext uri="{BB962C8B-B14F-4D97-AF65-F5344CB8AC3E}">
        <p14:creationId xmlns:p14="http://schemas.microsoft.com/office/powerpoint/2010/main" val="400551681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smtClean="0">
                <a:latin typeface="Arial" charset="0"/>
                <a:ea typeface="ＭＳ Ｐゴシック" charset="0"/>
              </a:rPr>
              <a:t>Grapes</a:t>
            </a:r>
            <a:endParaRPr lang="en-US" sz="2400" b="1" dirty="0">
              <a:latin typeface="Arial" charset="0"/>
              <a:ea typeface="ＭＳ Ｐゴシック" charset="0"/>
            </a:endParaRP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164331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4379048" cy="6858000"/>
          </a:xfrm>
        </p:spPr>
        <p:txBody>
          <a:bodyPr/>
          <a:lstStyle/>
          <a:p>
            <a:r>
              <a:rPr lang="mr-IN" sz="2800" b="1" dirty="0" smtClean="0">
                <a:latin typeface="Arial" charset="0"/>
                <a:ea typeface="ＭＳ Ｐゴシック" charset="0"/>
              </a:rPr>
              <a:t>"</a:t>
            </a:r>
            <a:r>
              <a:rPr lang="en-US" sz="2800" b="1" dirty="0" smtClean="0">
                <a:latin typeface="Arial" charset="0"/>
                <a:ea typeface="ＭＳ Ｐゴシック" charset="0"/>
              </a:rPr>
              <a:t>So </a:t>
            </a:r>
            <a:r>
              <a:rPr lang="en-US" sz="2800" b="1" dirty="0">
                <a:latin typeface="Arial" charset="0"/>
                <a:ea typeface="ＭＳ Ｐゴシック" charset="0"/>
              </a:rPr>
              <a:t>the angel swung his sickle over the earth and loaded the grapes into the great winepress of </a:t>
            </a:r>
            <a:r>
              <a:rPr lang="en-US" sz="2800" b="1" dirty="0" smtClean="0">
                <a:latin typeface="Arial" charset="0"/>
                <a:ea typeface="ＭＳ Ｐゴシック" charset="0"/>
              </a:rPr>
              <a:t>God</a:t>
            </a:r>
            <a:r>
              <a:rPr lang="mr-IN" sz="2800" b="1" dirty="0" smtClean="0">
                <a:latin typeface="Arial" charset="0"/>
                <a:ea typeface="ＭＳ Ｐゴシック" charset="0"/>
              </a:rPr>
              <a:t>'</a:t>
            </a:r>
            <a:r>
              <a:rPr lang="en-US" sz="2800" b="1" dirty="0" smtClean="0">
                <a:latin typeface="Arial" charset="0"/>
                <a:ea typeface="ＭＳ Ｐゴシック" charset="0"/>
              </a:rPr>
              <a:t>s </a:t>
            </a:r>
            <a:r>
              <a:rPr lang="en-US" sz="2800" b="1" dirty="0">
                <a:latin typeface="Arial" charset="0"/>
                <a:ea typeface="ＭＳ Ｐゴシック" charset="0"/>
              </a:rPr>
              <a:t>wrath.  </a:t>
            </a:r>
            <a:r>
              <a:rPr lang="en-US" sz="2800" b="1" baseline="30000" dirty="0" smtClean="0">
                <a:latin typeface="Arial" charset="0"/>
                <a:ea typeface="ＭＳ Ｐゴシック" charset="0"/>
              </a:rPr>
              <a:t>20</a:t>
            </a:r>
            <a:r>
              <a:rPr lang="en-US" sz="2800" b="1" dirty="0" smtClean="0">
                <a:latin typeface="Arial" charset="0"/>
                <a:ea typeface="ＭＳ Ｐゴシック" charset="0"/>
              </a:rPr>
              <a:t>The </a:t>
            </a:r>
            <a:r>
              <a:rPr lang="en-US" sz="2800" b="1" dirty="0">
                <a:latin typeface="Arial" charset="0"/>
                <a:ea typeface="ＭＳ Ｐゴシック" charset="0"/>
              </a:rPr>
              <a:t>grapes were trampled in the winepress outside the city, and blood flowed from the winepress in a stream about 180 miles long and as high as a </a:t>
            </a:r>
            <a:r>
              <a:rPr lang="en-US" sz="2800" b="1" dirty="0" smtClean="0">
                <a:latin typeface="Arial" charset="0"/>
                <a:ea typeface="ＭＳ Ｐゴシック" charset="0"/>
              </a:rPr>
              <a:t>horse</a:t>
            </a:r>
            <a:r>
              <a:rPr lang="mr-IN" sz="2800" b="1" dirty="0" smtClean="0">
                <a:latin typeface="Arial" charset="0"/>
                <a:ea typeface="ＭＳ Ｐゴシック" charset="0"/>
              </a:rPr>
              <a:t>'</a:t>
            </a:r>
            <a:r>
              <a:rPr lang="en-US" sz="2800" b="1" dirty="0" smtClean="0">
                <a:latin typeface="Arial" charset="0"/>
                <a:ea typeface="ＭＳ Ｐゴシック" charset="0"/>
              </a:rPr>
              <a:t>s bridle</a:t>
            </a:r>
            <a:r>
              <a:rPr lang="mr-IN" sz="2800" b="1" dirty="0" smtClean="0">
                <a:latin typeface="Arial" charset="0"/>
                <a:ea typeface="ＭＳ Ｐゴシック" charset="0"/>
              </a:rPr>
              <a:t>"</a:t>
            </a:r>
            <a:r>
              <a:rPr lang="en-US" sz="2800" b="1" dirty="0" smtClean="0">
                <a:latin typeface="Arial" charset="0"/>
                <a:ea typeface="ＭＳ Ｐゴシック" charset="0"/>
              </a:rPr>
              <a:t> (14:19-20 </a:t>
            </a:r>
            <a:r>
              <a:rPr lang="en-US" sz="2400" b="1" dirty="0" smtClean="0">
                <a:latin typeface="Arial" charset="0"/>
                <a:ea typeface="ＭＳ Ｐゴシック" charset="0"/>
              </a:rPr>
              <a:t>NLT</a:t>
            </a:r>
            <a:r>
              <a:rPr lang="en-US" sz="2800" b="1" dirty="0" smtClean="0">
                <a:latin typeface="Arial" charset="0"/>
                <a:ea typeface="ＭＳ Ｐゴシック" charset="0"/>
              </a:rPr>
              <a:t>)</a:t>
            </a:r>
            <a:endParaRPr lang="en-US" sz="2800" b="1" dirty="0">
              <a:latin typeface="Arial" charset="0"/>
              <a:ea typeface="ＭＳ Ｐゴシック" charset="0"/>
            </a:endParaRP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922411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51" y="12452"/>
            <a:ext cx="9144000" cy="5078976"/>
          </a:xfrm>
          <a:prstGeom prst="rect">
            <a:avLst/>
          </a:prstGeom>
        </p:spPr>
      </p:pic>
      <p:sp>
        <p:nvSpPr>
          <p:cNvPr id="998401" name="Title 1"/>
          <p:cNvSpPr>
            <a:spLocks noGrp="1"/>
          </p:cNvSpPr>
          <p:nvPr>
            <p:ph type="title"/>
          </p:nvPr>
        </p:nvSpPr>
        <p:spPr>
          <a:xfrm>
            <a:off x="-1" y="5091428"/>
            <a:ext cx="9131549" cy="1766572"/>
          </a:xfrm>
        </p:spPr>
        <p:txBody>
          <a:bodyPr/>
          <a:lstStyle/>
          <a:p>
            <a:r>
              <a:rPr lang="mr-IN" sz="2800" b="1" dirty="0" smtClean="0">
                <a:latin typeface="Arial" charset="0"/>
                <a:ea typeface="ＭＳ Ｐゴシック" charset="0"/>
              </a:rPr>
              <a:t>"</a:t>
            </a:r>
            <a:r>
              <a:rPr lang="en-US" sz="2800" b="1" dirty="0" smtClean="0">
                <a:latin typeface="Arial" charset="0"/>
                <a:ea typeface="ＭＳ Ｐゴシック" charset="0"/>
              </a:rPr>
              <a:t>…blood </a:t>
            </a:r>
            <a:r>
              <a:rPr lang="en-US" sz="2800" b="1" dirty="0">
                <a:latin typeface="Arial" charset="0"/>
                <a:ea typeface="ＭＳ Ｐゴシック" charset="0"/>
              </a:rPr>
              <a:t>flowed from the winepress in a stream about 180 miles long and as high as a </a:t>
            </a:r>
            <a:r>
              <a:rPr lang="en-US" sz="2800" b="1" dirty="0" smtClean="0">
                <a:latin typeface="Arial" charset="0"/>
                <a:ea typeface="ＭＳ Ｐゴシック" charset="0"/>
              </a:rPr>
              <a:t>horse</a:t>
            </a:r>
            <a:r>
              <a:rPr lang="mr-IN" sz="2800" b="1" dirty="0" smtClean="0">
                <a:latin typeface="Arial" charset="0"/>
                <a:ea typeface="ＭＳ Ｐゴシック" charset="0"/>
              </a:rPr>
              <a:t>'</a:t>
            </a:r>
            <a:r>
              <a:rPr lang="en-US" sz="2800" b="1" dirty="0" smtClean="0">
                <a:latin typeface="Arial" charset="0"/>
                <a:ea typeface="ＭＳ Ｐゴシック" charset="0"/>
              </a:rPr>
              <a:t>s bridle</a:t>
            </a:r>
            <a:r>
              <a:rPr lang="mr-IN" sz="2800" b="1" dirty="0" smtClean="0">
                <a:latin typeface="Arial" charset="0"/>
                <a:ea typeface="ＭＳ Ｐゴシック" charset="0"/>
              </a:rPr>
              <a:t>"</a:t>
            </a:r>
            <a:r>
              <a:rPr lang="en-US" sz="2800" b="1" dirty="0" smtClean="0">
                <a:latin typeface="Arial" charset="0"/>
                <a:ea typeface="ＭＳ Ｐゴシック" charset="0"/>
              </a:rPr>
              <a:t> (14:20b </a:t>
            </a:r>
            <a:r>
              <a:rPr lang="en-US" sz="2400" b="1" dirty="0" smtClean="0">
                <a:latin typeface="Arial" charset="0"/>
                <a:ea typeface="ＭＳ Ｐゴシック" charset="0"/>
              </a:rPr>
              <a:t>NLT</a:t>
            </a:r>
            <a:r>
              <a:rPr lang="en-US" sz="2800" b="1" dirty="0" smtClean="0">
                <a:latin typeface="Arial" charset="0"/>
                <a:ea typeface="ＭＳ Ｐゴシック" charset="0"/>
              </a:rPr>
              <a:t>)</a:t>
            </a:r>
            <a:endParaRPr lang="en-US" sz="2800" b="1" dirty="0">
              <a:latin typeface="Arial" charset="0"/>
              <a:ea typeface="ＭＳ Ｐゴシック" charset="0"/>
            </a:endParaRPr>
          </a:p>
        </p:txBody>
      </p:sp>
    </p:spTree>
    <p:extLst>
      <p:ext uri="{BB962C8B-B14F-4D97-AF65-F5344CB8AC3E}">
        <p14:creationId xmlns:p14="http://schemas.microsoft.com/office/powerpoint/2010/main" val="377484712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983"/>
            <a:ext cx="9155980" cy="6889875"/>
          </a:xfrm>
          <a:prstGeom prst="rect">
            <a:avLst/>
          </a:prstGeom>
        </p:spPr>
      </p:pic>
      <p:sp>
        <p:nvSpPr>
          <p:cNvPr id="2" name="Title 1"/>
          <p:cNvSpPr>
            <a:spLocks noGrp="1"/>
          </p:cNvSpPr>
          <p:nvPr>
            <p:ph type="title"/>
          </p:nvPr>
        </p:nvSpPr>
        <p:spPr>
          <a:xfrm>
            <a:off x="117863" y="3879979"/>
            <a:ext cx="8881079" cy="2711243"/>
          </a:xfrm>
          <a:noFill/>
          <a:ln>
            <a:noFill/>
          </a:ln>
        </p:spPr>
        <p:txBody>
          <a:bodyPr vert="horz" wrap="square" lIns="91440" tIns="45720" rIns="91440" bIns="45720" numCol="1" anchor="ctr" anchorCtr="0" compatLnSpc="1">
            <a:prstTxWarp prst="textNoShape">
              <a:avLst/>
            </a:prstTxWarp>
          </a:bodyPr>
          <a:lstStyle/>
          <a:p>
            <a:r>
              <a:rPr lang="en-US" sz="5400" b="1" dirty="0">
                <a:effectLst>
                  <a:glow rad="165100">
                    <a:schemeClr val="tx1"/>
                  </a:glow>
                </a:effectLst>
                <a:latin typeface="Arial" charset="0"/>
                <a:cs typeface="+mj-cs"/>
              </a:rPr>
              <a:t>Show your trust in Christ</a:t>
            </a:r>
            <a:r>
              <a:rPr lang="mr-IN" sz="5400" b="1" dirty="0">
                <a:effectLst>
                  <a:glow rad="165100">
                    <a:schemeClr val="tx1"/>
                  </a:glow>
                </a:effectLst>
                <a:latin typeface="Arial" charset="0"/>
                <a:cs typeface="+mj-cs"/>
              </a:rPr>
              <a:t>'</a:t>
            </a:r>
            <a:r>
              <a:rPr lang="en-US" sz="5400" b="1" dirty="0">
                <a:effectLst>
                  <a:glow rad="165100">
                    <a:schemeClr val="tx1"/>
                  </a:glow>
                </a:effectLst>
                <a:latin typeface="Arial" charset="0"/>
                <a:cs typeface="+mj-cs"/>
              </a:rPr>
              <a:t>s victory over Satan by being </a:t>
            </a:r>
            <a:r>
              <a:rPr lang="en-US" sz="5400" b="1" dirty="0">
                <a:solidFill>
                  <a:srgbClr val="FFFF00"/>
                </a:solidFill>
                <a:effectLst>
                  <a:glow rad="165100">
                    <a:schemeClr val="tx1"/>
                  </a:glow>
                </a:effectLst>
                <a:latin typeface="Arial" charset="0"/>
                <a:cs typeface="+mj-cs"/>
              </a:rPr>
              <a:t>faithful</a:t>
            </a:r>
            <a:r>
              <a:rPr lang="en-US" sz="5400" b="1" dirty="0">
                <a:effectLst>
                  <a:glow rad="165100">
                    <a:schemeClr val="tx1"/>
                  </a:glow>
                </a:effectLst>
                <a:latin typeface="Arial" charset="0"/>
                <a:cs typeface="+mj-cs"/>
              </a:rPr>
              <a:t> </a:t>
            </a:r>
            <a:r>
              <a:rPr lang="en-US" sz="5400" b="1" dirty="0" smtClean="0">
                <a:effectLst>
                  <a:glow rad="165100">
                    <a:schemeClr val="tx1"/>
                  </a:glow>
                </a:effectLst>
                <a:latin typeface="Arial" charset="0"/>
                <a:cs typeface="+mj-cs"/>
              </a:rPr>
              <a:t>now.</a:t>
            </a:r>
            <a:endParaRPr lang="en-US" sz="54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9138965" cy="15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How should we live now when we know Satan will rule the whole world during the </a:t>
            </a:r>
            <a:r>
              <a:rPr lang="en-US" sz="3600" b="1" i="1" dirty="0" smtClean="0">
                <a:effectLst>
                  <a:glow rad="165100">
                    <a:srgbClr val="000000"/>
                  </a:glow>
                </a:effectLst>
                <a:latin typeface="Arial" charset="0"/>
                <a:cs typeface="Geneva"/>
              </a:rPr>
              <a:t>Tribulation?</a:t>
            </a:r>
            <a:endParaRPr lang="en-US" sz="3600" b="1" i="1" dirty="0">
              <a:effectLst>
                <a:glow rad="165100">
                  <a:srgbClr val="000000"/>
                </a:glow>
              </a:effectLst>
              <a:latin typeface="Arial" charset="0"/>
              <a:cs typeface="Geneva"/>
            </a:endParaRPr>
          </a:p>
        </p:txBody>
      </p:sp>
      <p:sp>
        <p:nvSpPr>
          <p:cNvPr id="6" name="Title 1"/>
          <p:cNvSpPr txBox="1">
            <a:spLocks/>
          </p:cNvSpPr>
          <p:nvPr/>
        </p:nvSpPr>
        <p:spPr bwMode="auto">
          <a:xfrm>
            <a:off x="117863" y="2342917"/>
            <a:ext cx="8881079" cy="109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smtClean="0">
                <a:effectLst>
                  <a:glow rad="165100">
                    <a:schemeClr val="tx1"/>
                  </a:glow>
                </a:effectLst>
                <a:latin typeface="Arial" charset="0"/>
                <a:cs typeface="+mj-cs"/>
              </a:rPr>
              <a:t>Main Idea:</a:t>
            </a:r>
            <a:endParaRPr lang="en-US" sz="5400" b="1" dirty="0">
              <a:effectLst>
                <a:glow rad="165100">
                  <a:schemeClr val="tx1"/>
                </a:glow>
              </a:effectLst>
              <a:latin typeface="Arial" charset="0"/>
              <a:cs typeface="+mj-cs"/>
            </a:endParaRPr>
          </a:p>
        </p:txBody>
      </p:sp>
    </p:spTree>
    <p:extLst>
      <p:ext uri="{BB962C8B-B14F-4D97-AF65-F5344CB8AC3E}">
        <p14:creationId xmlns:p14="http://schemas.microsoft.com/office/powerpoint/2010/main" val="104977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79261"/>
            <a:ext cx="7390568" cy="2041404"/>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I</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Satan will rule the world through his two key </a:t>
            </a:r>
            <a:r>
              <a:rPr lang="en-US" b="1" kern="1200" dirty="0">
                <a:solidFill>
                  <a:srgbClr val="FFFF00"/>
                </a:solidFill>
                <a:effectLst>
                  <a:glow rad="241300">
                    <a:srgbClr val="000000">
                      <a:alpha val="75000"/>
                    </a:srgbClr>
                  </a:glow>
                </a:effectLst>
                <a:latin typeface="Arial" charset="0"/>
                <a:ea typeface="ＭＳ Ｐゴシック" charset="0"/>
                <a:cs typeface="ＭＳ Ｐゴシック" charset="0"/>
              </a:rPr>
              <a:t>henchmen</a:t>
            </a: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 (Rev. </a:t>
            </a:r>
            <a:r>
              <a:rPr lang="en-US" b="1" kern="1200" dirty="0" smtClean="0">
                <a:solidFill>
                  <a:srgbClr val="FFFFFF"/>
                </a:solidFill>
                <a:effectLst>
                  <a:glow rad="241300">
                    <a:srgbClr val="000000">
                      <a:alpha val="75000"/>
                    </a:srgbClr>
                  </a:glow>
                </a:effectLst>
                <a:latin typeface="Arial" charset="0"/>
                <a:ea typeface="ＭＳ Ｐゴシック" charset="0"/>
                <a:cs typeface="ＭＳ Ｐゴシック" charset="0"/>
              </a:rPr>
              <a:t>13). </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
        <p:nvSpPr>
          <p:cNvPr id="9" name="Rectangle 8"/>
          <p:cNvSpPr>
            <a:spLocks noChangeArrowheads="1"/>
          </p:cNvSpPr>
          <p:nvPr/>
        </p:nvSpPr>
        <p:spPr bwMode="auto">
          <a:xfrm rot="21148298">
            <a:off x="503591" y="3044832"/>
            <a:ext cx="8385877" cy="207984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mr-IN" sz="4400" b="1" dirty="0" smtClean="0">
                <a:solidFill>
                  <a:srgbClr val="FFFFFF"/>
                </a:solidFill>
                <a:effectLst>
                  <a:glow rad="609600">
                    <a:srgbClr val="000000"/>
                  </a:glow>
                </a:effectLst>
                <a:latin typeface="Arial" charset="0"/>
                <a:ea typeface="ＭＳ Ｐゴシック" charset="0"/>
                <a:cs typeface="ＭＳ Ｐゴシック" charset="0"/>
              </a:rPr>
              <a:t>"</a:t>
            </a:r>
            <a:r>
              <a:rPr lang="en-US" sz="4400" b="1" dirty="0" smtClean="0">
                <a:solidFill>
                  <a:srgbClr val="FFFFFF"/>
                </a:solidFill>
                <a:effectLst>
                  <a:glow rad="609600">
                    <a:srgbClr val="000000"/>
                  </a:glow>
                </a:effectLst>
                <a:latin typeface="Arial" charset="0"/>
                <a:ea typeface="ＭＳ Ｐゴシック" charset="0"/>
                <a:cs typeface="ＭＳ Ｐゴシック" charset="0"/>
              </a:rPr>
              <a:t>God</a:t>
            </a:r>
            <a:r>
              <a:rPr lang="mr-IN" sz="4400" b="1" dirty="0" smtClean="0">
                <a:solidFill>
                  <a:srgbClr val="FFFFFF"/>
                </a:solidFill>
                <a:effectLst>
                  <a:glow rad="609600">
                    <a:srgbClr val="000000"/>
                  </a:glow>
                </a:effectLst>
                <a:latin typeface="Arial" charset="0"/>
                <a:ea typeface="ＭＳ Ｐゴシック" charset="0"/>
                <a:cs typeface="ＭＳ Ｐゴシック" charset="0"/>
              </a:rPr>
              <a:t>'</a:t>
            </a:r>
            <a:r>
              <a:rPr lang="en-US" sz="4400" b="1" dirty="0" smtClean="0">
                <a:solidFill>
                  <a:srgbClr val="FFFFFF"/>
                </a:solidFill>
                <a:effectLst>
                  <a:glow rad="609600">
                    <a:srgbClr val="000000"/>
                  </a:glow>
                </a:effectLst>
                <a:latin typeface="Arial" charset="0"/>
                <a:ea typeface="ＭＳ Ｐゴシック" charset="0"/>
                <a:cs typeface="ＭＳ Ｐゴシック" charset="0"/>
              </a:rPr>
              <a:t>s </a:t>
            </a:r>
            <a:r>
              <a:rPr lang="en-US" sz="4400" b="1" dirty="0">
                <a:solidFill>
                  <a:srgbClr val="FFFFFF"/>
                </a:solidFill>
                <a:effectLst>
                  <a:glow rad="609600">
                    <a:srgbClr val="000000"/>
                  </a:glow>
                </a:effectLst>
                <a:latin typeface="Arial" charset="0"/>
                <a:ea typeface="ＭＳ Ｐゴシック" charset="0"/>
                <a:cs typeface="ＭＳ Ｐゴシック" charset="0"/>
              </a:rPr>
              <a:t>holy people must </a:t>
            </a:r>
            <a:r>
              <a:rPr lang="en-US" sz="4400" b="1" dirty="0">
                <a:solidFill>
                  <a:srgbClr val="FFFF00"/>
                </a:solidFill>
                <a:effectLst>
                  <a:glow rad="609600">
                    <a:srgbClr val="000000"/>
                  </a:glow>
                </a:effectLst>
                <a:latin typeface="Arial" charset="0"/>
                <a:ea typeface="ＭＳ Ｐゴシック" charset="0"/>
                <a:cs typeface="ＭＳ Ｐゴシック" charset="0"/>
              </a:rPr>
              <a:t>endure persecution patiently </a:t>
            </a:r>
            <a:r>
              <a:rPr lang="en-US" sz="4400" b="1" dirty="0">
                <a:solidFill>
                  <a:srgbClr val="FFFFFF"/>
                </a:solidFill>
                <a:effectLst>
                  <a:glow rad="609600">
                    <a:srgbClr val="000000"/>
                  </a:glow>
                </a:effectLst>
                <a:latin typeface="Arial" charset="0"/>
                <a:ea typeface="ＭＳ Ｐゴシック" charset="0"/>
                <a:cs typeface="ＭＳ Ｐゴシック" charset="0"/>
              </a:rPr>
              <a:t>and remain </a:t>
            </a:r>
            <a:r>
              <a:rPr lang="en-US" sz="4400" b="1" dirty="0" smtClean="0">
                <a:solidFill>
                  <a:srgbClr val="FFFF00"/>
                </a:solidFill>
                <a:effectLst>
                  <a:glow rad="609600">
                    <a:srgbClr val="000000"/>
                  </a:glow>
                </a:effectLst>
                <a:latin typeface="Arial" charset="0"/>
                <a:ea typeface="ＭＳ Ｐゴシック" charset="0"/>
                <a:cs typeface="ＭＳ Ｐゴシック" charset="0"/>
              </a:rPr>
              <a:t>faithful </a:t>
            </a:r>
            <a:r>
              <a:rPr lang="mr-IN" sz="4400" b="1" dirty="0" smtClean="0">
                <a:solidFill>
                  <a:schemeClr val="bg1"/>
                </a:solidFill>
                <a:effectLst>
                  <a:glow rad="609600">
                    <a:srgbClr val="000000"/>
                  </a:glow>
                </a:effectLst>
                <a:latin typeface="Arial" charset="0"/>
                <a:ea typeface="ＭＳ Ｐゴシック" charset="0"/>
                <a:cs typeface="ＭＳ Ｐゴシック" charset="0"/>
              </a:rPr>
              <a:t>"</a:t>
            </a:r>
            <a:r>
              <a:rPr lang="en-US" sz="4400" b="1" dirty="0" smtClean="0">
                <a:solidFill>
                  <a:srgbClr val="FFFF00"/>
                </a:solidFill>
                <a:effectLst>
                  <a:glow rad="609600">
                    <a:srgbClr val="000000"/>
                  </a:glow>
                </a:effectLst>
                <a:latin typeface="Arial" charset="0"/>
                <a:ea typeface="ＭＳ Ｐゴシック" charset="0"/>
                <a:cs typeface="ＭＳ Ｐゴシック" charset="0"/>
              </a:rPr>
              <a:t> </a:t>
            </a:r>
            <a:r>
              <a:rPr lang="en-US" sz="4400" b="1" dirty="0" smtClean="0">
                <a:solidFill>
                  <a:srgbClr val="FFFFFF"/>
                </a:solidFill>
                <a:effectLst>
                  <a:glow rad="609600">
                    <a:srgbClr val="000000"/>
                  </a:glow>
                </a:effectLst>
                <a:latin typeface="Arial" charset="0"/>
                <a:ea typeface="ＭＳ Ｐゴシック" charset="0"/>
                <a:cs typeface="ＭＳ Ｐゴシック" charset="0"/>
              </a:rPr>
              <a:t>(13:10)</a:t>
            </a:r>
            <a:endParaRPr lang="en-US" sz="4400" dirty="0">
              <a:solidFill>
                <a:srgbClr val="FFFFFF"/>
              </a:solidFill>
              <a:effectLst>
                <a:glow rad="6096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6485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57" y="-4260"/>
            <a:ext cx="9268232" cy="6951174"/>
          </a:xfrm>
          <a:prstGeom prst="rect">
            <a:avLst/>
          </a:prstGeom>
        </p:spPr>
      </p:pic>
      <p:sp>
        <p:nvSpPr>
          <p:cNvPr id="881666" name="Rectangle 2"/>
          <p:cNvSpPr>
            <a:spLocks noGrp="1" noChangeArrowheads="1"/>
          </p:cNvSpPr>
          <p:nvPr>
            <p:ph type="ctrTitle"/>
          </p:nvPr>
        </p:nvSpPr>
        <p:spPr>
          <a:xfrm>
            <a:off x="53480" y="0"/>
            <a:ext cx="4725294" cy="6858000"/>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 Christ will defeat Satan through 144,000 Jews and six more </a:t>
            </a:r>
            <a:r>
              <a:rPr lang="en-US" sz="4800" b="1" i="0" dirty="0">
                <a:solidFill>
                  <a:srgbClr val="FFFF00"/>
                </a:solidFill>
                <a:effectLst>
                  <a:glow rad="254000">
                    <a:schemeClr val="bg2">
                      <a:alpha val="75000"/>
                    </a:schemeClr>
                  </a:glow>
                </a:effectLst>
                <a:latin typeface="Arial" charset="0"/>
                <a:ea typeface="ＭＳ Ｐゴシック" charset="0"/>
                <a:cs typeface="ＭＳ Ｐゴシック" charset="0"/>
              </a:rPr>
              <a:t>angels</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Rev.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14).</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rot="21148298">
            <a:off x="4182525" y="1777119"/>
            <a:ext cx="4757164" cy="5136567"/>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t"/>
          <a:lstStyle/>
          <a:p>
            <a:pPr algn="ctr" defTabSz="914400" eaLnBrk="0" fontAlgn="base" hangingPunct="0">
              <a:spcBef>
                <a:spcPct val="0"/>
              </a:spcBef>
              <a:spcAft>
                <a:spcPct val="0"/>
              </a:spcAft>
              <a:defRPr/>
            </a:pPr>
            <a:r>
              <a:rPr lang="mr-IN" sz="3600" b="1" dirty="0">
                <a:solidFill>
                  <a:srgbClr val="FFFFFF"/>
                </a:solidFill>
                <a:effectLst>
                  <a:glow rad="355600">
                    <a:srgbClr val="000000"/>
                  </a:glow>
                </a:effectLst>
                <a:latin typeface="Arial" charset="0"/>
                <a:ea typeface="ＭＳ Ｐゴシック" charset="0"/>
                <a:cs typeface="ＭＳ Ｐゴシック" charset="0"/>
              </a:rPr>
              <a:t>"</a:t>
            </a:r>
            <a:r>
              <a:rPr lang="en-US" sz="3600" b="1" dirty="0">
                <a:solidFill>
                  <a:srgbClr val="FFFFFF"/>
                </a:solidFill>
                <a:effectLst>
                  <a:glow rad="355600">
                    <a:srgbClr val="000000"/>
                  </a:glow>
                </a:effectLst>
                <a:latin typeface="Arial" charset="0"/>
                <a:ea typeface="ＭＳ Ｐゴシック" charset="0"/>
                <a:cs typeface="ＭＳ Ｐゴシック" charset="0"/>
              </a:rPr>
              <a:t>This means that God</a:t>
            </a:r>
            <a:r>
              <a:rPr lang="mr-IN" sz="3600" b="1" dirty="0">
                <a:solidFill>
                  <a:srgbClr val="FFFFFF"/>
                </a:solidFill>
                <a:effectLst>
                  <a:glow rad="355600">
                    <a:srgbClr val="000000"/>
                  </a:glow>
                </a:effectLst>
                <a:latin typeface="Arial" charset="0"/>
                <a:ea typeface="ＭＳ Ｐゴシック" charset="0"/>
                <a:cs typeface="ＭＳ Ｐゴシック" charset="0"/>
              </a:rPr>
              <a:t>'</a:t>
            </a:r>
            <a:r>
              <a:rPr lang="en-US" sz="3600" b="1" dirty="0">
                <a:solidFill>
                  <a:srgbClr val="FFFFFF"/>
                </a:solidFill>
                <a:effectLst>
                  <a:glow rad="355600">
                    <a:srgbClr val="000000"/>
                  </a:glow>
                </a:effectLst>
                <a:latin typeface="Arial" charset="0"/>
                <a:ea typeface="ＭＳ Ｐゴシック" charset="0"/>
                <a:cs typeface="ＭＳ Ｐゴシック" charset="0"/>
              </a:rPr>
              <a:t>s holy people must </a:t>
            </a:r>
            <a:r>
              <a:rPr lang="en-US" sz="3600" b="1" dirty="0">
                <a:solidFill>
                  <a:srgbClr val="FFFF00"/>
                </a:solidFill>
                <a:effectLst>
                  <a:glow rad="355600">
                    <a:srgbClr val="000000"/>
                  </a:glow>
                </a:effectLst>
                <a:latin typeface="Arial" charset="0"/>
                <a:ea typeface="ＭＳ Ｐゴシック" charset="0"/>
                <a:cs typeface="ＭＳ Ｐゴシック" charset="0"/>
              </a:rPr>
              <a:t>endure persecution </a:t>
            </a:r>
            <a:r>
              <a:rPr lang="en-US" sz="3600" b="1" dirty="0" smtClean="0">
                <a:solidFill>
                  <a:srgbClr val="FFFF00"/>
                </a:solidFill>
                <a:effectLst>
                  <a:glow rad="355600">
                    <a:srgbClr val="000000"/>
                  </a:glow>
                </a:effectLst>
                <a:latin typeface="Arial" charset="0"/>
                <a:ea typeface="ＭＳ Ｐゴシック" charset="0"/>
                <a:cs typeface="ＭＳ Ｐゴシック" charset="0"/>
              </a:rPr>
              <a:t>patiently</a:t>
            </a:r>
            <a:r>
              <a:rPr lang="en-US" sz="3600" b="1" dirty="0" smtClean="0">
                <a:solidFill>
                  <a:srgbClr val="FFFFFF"/>
                </a:solidFill>
                <a:effectLst>
                  <a:glow rad="355600">
                    <a:srgbClr val="000000"/>
                  </a:glow>
                </a:effectLst>
                <a:latin typeface="Arial" charset="0"/>
                <a:ea typeface="ＭＳ Ｐゴシック" charset="0"/>
                <a:cs typeface="ＭＳ Ｐゴシック" charset="0"/>
              </a:rPr>
              <a:t>, </a:t>
            </a:r>
            <a:r>
              <a:rPr lang="en-US" sz="3600" b="1" dirty="0">
                <a:solidFill>
                  <a:srgbClr val="FFFF00"/>
                </a:solidFill>
                <a:effectLst>
                  <a:glow rad="355600">
                    <a:srgbClr val="000000"/>
                  </a:glow>
                </a:effectLst>
                <a:latin typeface="Arial" charset="0"/>
                <a:ea typeface="ＭＳ Ｐゴシック" charset="0"/>
                <a:cs typeface="ＭＳ Ｐゴシック" charset="0"/>
              </a:rPr>
              <a:t>obeying</a:t>
            </a:r>
            <a:r>
              <a:rPr lang="en-US" sz="3600" b="1" dirty="0">
                <a:solidFill>
                  <a:srgbClr val="FFFFFF"/>
                </a:solidFill>
                <a:effectLst>
                  <a:glow rad="355600">
                    <a:srgbClr val="000000"/>
                  </a:glow>
                </a:effectLst>
                <a:latin typeface="Arial" charset="0"/>
                <a:ea typeface="ＭＳ Ｐゴシック" charset="0"/>
                <a:cs typeface="ＭＳ Ｐゴシック" charset="0"/>
              </a:rPr>
              <a:t> his commands and maintaining their </a:t>
            </a:r>
            <a:r>
              <a:rPr lang="en-US" sz="3600" b="1" dirty="0">
                <a:solidFill>
                  <a:srgbClr val="FFFF00"/>
                </a:solidFill>
                <a:effectLst>
                  <a:glow rad="355600">
                    <a:srgbClr val="000000"/>
                  </a:glow>
                </a:effectLst>
                <a:latin typeface="Arial" charset="0"/>
                <a:ea typeface="ＭＳ Ｐゴシック" charset="0"/>
                <a:cs typeface="ＭＳ Ｐゴシック" charset="0"/>
              </a:rPr>
              <a:t>faith</a:t>
            </a:r>
            <a:r>
              <a:rPr lang="en-US" sz="3600" b="1" dirty="0">
                <a:solidFill>
                  <a:srgbClr val="FFFFFF"/>
                </a:solidFill>
                <a:effectLst>
                  <a:glow rad="355600">
                    <a:srgbClr val="000000"/>
                  </a:glow>
                </a:effectLst>
                <a:latin typeface="Arial" charset="0"/>
                <a:ea typeface="ＭＳ Ｐゴシック" charset="0"/>
                <a:cs typeface="ＭＳ Ｐゴシック" charset="0"/>
              </a:rPr>
              <a:t> in Jesus</a:t>
            </a:r>
            <a:r>
              <a:rPr lang="mr-IN" sz="3600" b="1" dirty="0" smtClean="0">
                <a:solidFill>
                  <a:schemeClr val="bg1"/>
                </a:solidFill>
                <a:effectLst>
                  <a:glow rad="355600">
                    <a:srgbClr val="000000"/>
                  </a:glow>
                </a:effectLst>
                <a:latin typeface="Arial" charset="0"/>
                <a:ea typeface="ＭＳ Ｐゴシック" charset="0"/>
                <a:cs typeface="ＭＳ Ｐゴシック" charset="0"/>
              </a:rPr>
              <a:t>"</a:t>
            </a:r>
            <a:r>
              <a:rPr lang="en-US" sz="3600" b="1" dirty="0" smtClean="0">
                <a:solidFill>
                  <a:srgbClr val="FFFF00"/>
                </a:solidFill>
                <a:effectLst>
                  <a:glow rad="355600">
                    <a:srgbClr val="000000"/>
                  </a:glow>
                </a:effectLst>
                <a:latin typeface="Arial" charset="0"/>
                <a:ea typeface="ＭＳ Ｐゴシック" charset="0"/>
                <a:cs typeface="ＭＳ Ｐゴシック" charset="0"/>
              </a:rPr>
              <a:t> </a:t>
            </a:r>
            <a:br>
              <a:rPr lang="en-US" sz="3600" b="1" dirty="0" smtClean="0">
                <a:solidFill>
                  <a:srgbClr val="FFFF00"/>
                </a:solidFill>
                <a:effectLst>
                  <a:glow rad="355600">
                    <a:srgbClr val="000000"/>
                  </a:glow>
                </a:effectLst>
                <a:latin typeface="Arial" charset="0"/>
                <a:ea typeface="ＭＳ Ｐゴシック" charset="0"/>
                <a:cs typeface="ＭＳ Ｐゴシック" charset="0"/>
              </a:rPr>
            </a:br>
            <a:r>
              <a:rPr lang="en-US" sz="3600" b="1" dirty="0" smtClean="0">
                <a:solidFill>
                  <a:srgbClr val="FFFFFF"/>
                </a:solidFill>
                <a:effectLst>
                  <a:glow rad="355600">
                    <a:srgbClr val="000000"/>
                  </a:glow>
                </a:effectLst>
                <a:latin typeface="Arial" charset="0"/>
                <a:ea typeface="ＭＳ Ｐゴシック" charset="0"/>
                <a:cs typeface="ＭＳ Ｐゴシック" charset="0"/>
              </a:rPr>
              <a:t>(14:12)</a:t>
            </a:r>
            <a:endParaRPr lang="en-US" sz="3600" dirty="0">
              <a:solidFill>
                <a:srgbClr val="FFFFFF"/>
              </a:solidFill>
              <a:effectLst>
                <a:glow rad="3556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4170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643320"/>
            <a:ext cx="9023684" cy="51136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Housing Collapse</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859692" y="8769"/>
            <a:ext cx="8284308" cy="6849231"/>
          </a:xfrm>
          <a:prstGeom prst="rect">
            <a:avLst/>
          </a:prstGeom>
        </p:spPr>
      </p:pic>
    </p:spTree>
    <p:extLst>
      <p:ext uri="{BB962C8B-B14F-4D97-AF65-F5344CB8AC3E}">
        <p14:creationId xmlns:p14="http://schemas.microsoft.com/office/powerpoint/2010/main" val="253558039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
        <p:nvSpPr>
          <p:cNvPr id="881666" name="Rectangle 2"/>
          <p:cNvSpPr>
            <a:spLocks noGrp="1" noChangeArrowheads="1"/>
          </p:cNvSpPr>
          <p:nvPr>
            <p:ph type="ctrTitle"/>
          </p:nvPr>
        </p:nvSpPr>
        <p:spPr>
          <a:xfrm>
            <a:off x="279098" y="0"/>
            <a:ext cx="8660855" cy="2093513"/>
          </a:xfrm>
          <a:noFill/>
          <a:ln>
            <a:noFill/>
          </a:ln>
          <a:effectLst/>
        </p:spPr>
        <p:txBody>
          <a:bodyPr vert="horz" wrap="square" lIns="91440" tIns="45720" rIns="91440" bIns="45720" numCol="1" anchor="ctr" anchorCtr="0" compatLnSpc="1">
            <a:prstTxWarp prst="textNoShape">
              <a:avLst/>
            </a:prstTxWarp>
          </a:bodyPr>
          <a:lstStyle/>
          <a:p>
            <a:r>
              <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rPr>
              <a:t>How can you show faithful endurance </a:t>
            </a:r>
            <a:r>
              <a:rPr lang="en-US" sz="5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now?</a:t>
            </a:r>
            <a:endParaRPr lang="en-US" sz="5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9097" y="2554087"/>
            <a:ext cx="8660855" cy="3503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293688" indent="-293688" algn="l">
              <a:buFont typeface="Arial"/>
              <a:buChar char="•"/>
            </a:pPr>
            <a:r>
              <a:rPr lang="en-US" sz="3600" b="1" i="0" dirty="0" smtClean="0">
                <a:solidFill>
                  <a:srgbClr val="FFFFFF"/>
                </a:solidFill>
                <a:effectLst>
                  <a:glow rad="241300">
                    <a:schemeClr val="bg2"/>
                  </a:glow>
                </a:effectLst>
                <a:latin typeface="Arial" charset="0"/>
                <a:ea typeface="ＭＳ Ｐゴシック" charset="0"/>
                <a:cs typeface="ＭＳ Ｐゴシック" charset="0"/>
              </a:rPr>
              <a:t>Bloom where you</a:t>
            </a:r>
            <a:r>
              <a:rPr lang="mr-IN" sz="3600" b="1" i="0" dirty="0" smtClean="0">
                <a:solidFill>
                  <a:srgbClr val="FFFFFF"/>
                </a:solidFill>
                <a:effectLst>
                  <a:glow rad="241300">
                    <a:schemeClr val="bg2"/>
                  </a:glow>
                </a:effectLst>
                <a:latin typeface="Arial" charset="0"/>
                <a:ea typeface="ＭＳ Ｐゴシック" charset="0"/>
                <a:cs typeface="ＭＳ Ｐゴシック" charset="0"/>
              </a:rPr>
              <a:t>'</a:t>
            </a:r>
            <a:r>
              <a:rPr lang="en-US" sz="3600" b="1" i="0" dirty="0" smtClean="0">
                <a:solidFill>
                  <a:srgbClr val="FFFFFF"/>
                </a:solidFill>
                <a:effectLst>
                  <a:glow rad="241300">
                    <a:schemeClr val="bg2"/>
                  </a:glow>
                </a:effectLst>
                <a:latin typeface="Arial" charset="0"/>
                <a:ea typeface="ＭＳ Ｐゴシック" charset="0"/>
                <a:cs typeface="ＭＳ Ｐゴシック" charset="0"/>
              </a:rPr>
              <a:t>re planted.</a:t>
            </a:r>
          </a:p>
          <a:p>
            <a:pPr marL="293688" indent="-293688" algn="l">
              <a:buFont typeface="Arial"/>
              <a:buChar char="•"/>
            </a:pPr>
            <a:r>
              <a:rPr lang="en-US" sz="3600" b="1" i="0" dirty="0" smtClean="0">
                <a:solidFill>
                  <a:srgbClr val="FFFFFF"/>
                </a:solidFill>
                <a:effectLst>
                  <a:glow rad="241300">
                    <a:schemeClr val="bg2"/>
                  </a:glow>
                </a:effectLst>
                <a:latin typeface="Arial" charset="0"/>
                <a:ea typeface="ＭＳ Ｐゴシック" charset="0"/>
                <a:cs typeface="ＭＳ Ｐゴシック" charset="0"/>
              </a:rPr>
              <a:t>Impact your marketplace.</a:t>
            </a:r>
          </a:p>
          <a:p>
            <a:pPr marL="293688" indent="-293688" algn="l">
              <a:buFont typeface="Arial"/>
              <a:buChar char="•"/>
            </a:pPr>
            <a:r>
              <a:rPr lang="en-US" sz="3600" b="1" i="0" dirty="0" smtClean="0">
                <a:solidFill>
                  <a:srgbClr val="FFFFFF"/>
                </a:solidFill>
                <a:effectLst>
                  <a:glow rad="241300">
                    <a:schemeClr val="bg2"/>
                  </a:glow>
                </a:effectLst>
                <a:latin typeface="Arial" charset="0"/>
                <a:ea typeface="ＭＳ Ｐゴシック" charset="0"/>
                <a:cs typeface="ＭＳ Ｐゴシック" charset="0"/>
              </a:rPr>
              <a:t>Invest your money for eternity.</a:t>
            </a:r>
          </a:p>
          <a:p>
            <a:pPr marL="293688" indent="-293688" algn="l">
              <a:buFont typeface="Arial"/>
              <a:buChar char="•"/>
            </a:pPr>
            <a:r>
              <a:rPr lang="en-US" sz="3600" b="1" i="0" dirty="0" smtClean="0">
                <a:solidFill>
                  <a:srgbClr val="FFFFFF"/>
                </a:solidFill>
                <a:effectLst>
                  <a:glow rad="241300">
                    <a:schemeClr val="bg2"/>
                  </a:glow>
                </a:effectLst>
                <a:latin typeface="Arial" charset="0"/>
                <a:ea typeface="ＭＳ Ｐゴシック" charset="0"/>
                <a:cs typeface="ＭＳ Ｐゴシック" charset="0"/>
              </a:rPr>
              <a:t>Use your talents for Christ.</a:t>
            </a:r>
          </a:p>
          <a:p>
            <a:pPr marL="293688" indent="-293688" algn="l">
              <a:buFont typeface="Arial"/>
              <a:buChar char="•"/>
            </a:pPr>
            <a:r>
              <a:rPr lang="en-US" sz="3600" b="1" i="0" dirty="0" smtClean="0">
                <a:solidFill>
                  <a:srgbClr val="FFFFFF"/>
                </a:solidFill>
                <a:effectLst>
                  <a:glow rad="241300">
                    <a:schemeClr val="bg2"/>
                  </a:glow>
                </a:effectLst>
                <a:latin typeface="Arial" charset="0"/>
                <a:ea typeface="ＭＳ Ｐゴシック" charset="0"/>
                <a:cs typeface="ＭＳ Ｐゴシック" charset="0"/>
              </a:rPr>
              <a:t>Resist total allegiance to the State.</a:t>
            </a:r>
            <a:endParaRPr lang="en-US" sz="3600" b="1" i="0" dirty="0">
              <a:solidFill>
                <a:srgbClr val="FFFFFF"/>
              </a:solidFill>
              <a:effectLst>
                <a:glow rad="2413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93151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400"/>
            <a:ext cx="9144000" cy="6531429"/>
          </a:xfrm>
          <a:prstGeom prst="rect">
            <a:avLst/>
          </a:prstGeom>
        </p:spPr>
      </p:pic>
      <p:sp>
        <p:nvSpPr>
          <p:cNvPr id="3" name="Title 2"/>
          <p:cNvSpPr>
            <a:spLocks noGrp="1"/>
          </p:cNvSpPr>
          <p:nvPr>
            <p:ph type="title" idx="4294967295"/>
          </p:nvPr>
        </p:nvSpPr>
        <p:spPr>
          <a:xfrm>
            <a:off x="37728" y="44623"/>
            <a:ext cx="3716161" cy="1704699"/>
          </a:xfrm>
        </p:spPr>
        <p:txBody>
          <a:bodyPr/>
          <a:lstStyle/>
          <a:p>
            <a:r>
              <a:rPr lang="en-US" dirty="0" smtClean="0">
                <a:effectLst>
                  <a:glow rad="190500">
                    <a:schemeClr val="tx1"/>
                  </a:glow>
                </a:effectLst>
              </a:rPr>
              <a:t>Stop making excuses.</a:t>
            </a:r>
            <a:endParaRPr lang="en-US" dirty="0">
              <a:effectLst>
                <a:glow rad="190500">
                  <a:schemeClr val="tx1"/>
                </a:glow>
              </a:effectLst>
            </a:endParaRPr>
          </a:p>
        </p:txBody>
      </p:sp>
    </p:spTree>
    <p:extLst>
      <p:ext uri="{BB962C8B-B14F-4D97-AF65-F5344CB8AC3E}">
        <p14:creationId xmlns:p14="http://schemas.microsoft.com/office/powerpoint/2010/main" val="401413700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What is radical?</a:t>
            </a:r>
            <a:endParaRPr lang="en-US" dirty="0"/>
          </a:p>
        </p:txBody>
      </p:sp>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5246013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918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2989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docProps/app.xml><?xml version="1.0" encoding="utf-8"?>
<Properties xmlns="http://schemas.openxmlformats.org/officeDocument/2006/extended-properties" xmlns:vt="http://schemas.openxmlformats.org/officeDocument/2006/docPropsVTypes">
  <TotalTime>7126</TotalTime>
  <Words>4382</Words>
  <Application>Microsoft Macintosh PowerPoint</Application>
  <PresentationFormat>On-screen Show (4:3)</PresentationFormat>
  <Paragraphs>502</Paragraphs>
  <Slides>95</Slides>
  <Notes>69</Notes>
  <HiddenSlides>0</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95</vt:i4>
      </vt:variant>
    </vt:vector>
  </HeadingPairs>
  <TitlesOfParts>
    <vt:vector size="117" baseType="lpstr">
      <vt:lpstr>21_Blank Presentation</vt:lpstr>
      <vt:lpstr>預設簡報設計</vt:lpstr>
      <vt:lpstr>20_Default Design</vt:lpstr>
      <vt:lpstr>Design padrão</vt:lpstr>
      <vt:lpstr>12_Blank Presentation</vt:lpstr>
      <vt:lpstr>Pressed Leaves</vt:lpstr>
      <vt:lpstr>Sateen</vt:lpstr>
      <vt:lpstr>Koi</vt:lpstr>
      <vt:lpstr>Earth</vt:lpstr>
      <vt:lpstr>Skyline</vt:lpstr>
      <vt:lpstr>Gleam</vt:lpstr>
      <vt:lpstr>Refined</vt:lpstr>
      <vt:lpstr>10_Default Design</vt:lpstr>
      <vt:lpstr>25_Default Design</vt:lpstr>
      <vt:lpstr>8_Default Design</vt:lpstr>
      <vt:lpstr>9_Default Design</vt:lpstr>
      <vt:lpstr>10_Blank Presentation</vt:lpstr>
      <vt:lpstr>1_Sakura</vt:lpstr>
      <vt:lpstr>1_Blank Presentation</vt:lpstr>
      <vt:lpstr>1_ANGLES</vt:lpstr>
      <vt:lpstr>Beam</vt:lpstr>
      <vt:lpstr>Clip</vt:lpstr>
      <vt:lpstr>Satan's</vt:lpstr>
      <vt:lpstr>Napoleon</vt:lpstr>
      <vt:lpstr>Mussolini</vt:lpstr>
      <vt:lpstr>Hitler</vt:lpstr>
      <vt:lpstr>Do you think the world is leading to  more democracies or more dictators?</vt:lpstr>
      <vt:lpstr>Text</vt:lpstr>
      <vt:lpstr>US Housing Bubble</vt:lpstr>
      <vt:lpstr>US Housing Bubble</vt:lpstr>
      <vt:lpstr>Housing Collapse</vt:lpstr>
      <vt:lpstr>USA Private Debt in Green (1952-2009)</vt:lpstr>
      <vt:lpstr>US Gross National Debt</vt:lpstr>
      <vt:lpstr>Every American citizen's share of this debt is $55,108.98. </vt:lpstr>
      <vt:lpstr>Text</vt:lpstr>
      <vt:lpstr>Is America a Democracy?</vt:lpstr>
      <vt:lpstr>"The word 'democracy' comes from two Greek words: demos meaning 'the people' and kratia meaning 'to rule,' therefore democracy means 'the people rule.' Majority rule may sound like a good idea, but, essentially, it translates to mean 'mob rule.'"</vt:lpstr>
      <vt:lpstr>"A democracy is nothing more than mob rule, where fifty-one percent of the people may take away the rights of the other forty-nine."  —Thomas Jefferson</vt:lpstr>
      <vt:lpstr>"I pledge allegiance to the flag of the United States of America, and to the republic for which it stands, one nation, under God…"</vt:lpstr>
      <vt:lpstr>Constitution = Republic</vt:lpstr>
      <vt:lpstr>Democracy Defined</vt:lpstr>
      <vt:lpstr>Dictators</vt:lpstr>
      <vt:lpstr>Chronology of Revelation</vt:lpstr>
      <vt:lpstr>Revelation 12</vt:lpstr>
      <vt:lpstr>The Great Parenthesis</vt:lpstr>
      <vt:lpstr>When Did John Write Revelation?</vt:lpstr>
      <vt:lpstr>Domitian (AD 81-96)</vt:lpstr>
      <vt:lpstr>How should we live now when we know Satan will rule the whole world during the Tribulation? </vt:lpstr>
      <vt:lpstr>Hitler's Henchmen</vt:lpstr>
      <vt:lpstr>I. Satan will rule the world through his two key henchmen (Rev. 13). </vt:lpstr>
      <vt:lpstr>The Beast</vt:lpstr>
      <vt:lpstr>The Beast</vt:lpstr>
      <vt:lpstr>The Beast</vt:lpstr>
      <vt:lpstr>The Beast</vt:lpstr>
      <vt:lpstr>The Beast</vt:lpstr>
      <vt:lpstr>Revelation 13 Alludes to Nations in Daniel 7</vt:lpstr>
      <vt:lpstr>Beast 1: Winged Lion (Babylon)</vt:lpstr>
      <vt:lpstr>Beast 2: Bear (Medo-Persia)</vt:lpstr>
      <vt:lpstr>Beast 3: Leopard (Greece)</vt:lpstr>
      <vt:lpstr>Beast 4: Terrifying (Rome)</vt:lpstr>
      <vt:lpstr>Little Horn on Beast 4 (Antichrist)</vt:lpstr>
      <vt:lpstr>"I saw that one of the heads of the beast seemed wounded beyond recovery—but the fatal wound was healed! The whole world marveled at this miracle and gave allegiance to the beast.  4They worshiped the dragon for giving the beast such power, and they also worshiped the beast. 'Who is as great as the beast?' they exclaimed. 'Who is able to fight against him?'" (13:3-4).</vt:lpstr>
      <vt:lpstr>The world will worship the beast</vt:lpstr>
      <vt:lpstr>Beast Blasphemies (13:5-7 NLT)</vt:lpstr>
      <vt:lpstr>"And all the people who belong to this world worshiped the beast. They are the ones whose names were not written in the Book of Life before the world was made—the Book that belongs to the Lamb who was slaughtered" (13:8 NLT).</vt:lpstr>
      <vt:lpstr>"Anyone with ears to hear should listen and understand.  10Anyone who is destined for prison will be taken to prison.  Anyone destined to die by the sword  will die by the sword.  This means that God's holy people must endure persecution patiently and remain faithful"  (13:9-10 NLT). </vt:lpstr>
      <vt:lpstr>The Land Beast will glorify Antichrist</vt:lpstr>
      <vt:lpstr>A Satanic "Trinity":</vt:lpstr>
      <vt:lpstr>The Mark in the Right Hand</vt:lpstr>
      <vt:lpstr>The Mark in the Right Hand</vt:lpstr>
      <vt:lpstr>Who is the Antichrist?</vt:lpstr>
      <vt:lpstr>The following slides show how  some spiritualize "beast"…</vt:lpstr>
      <vt:lpstr>The Dragon!</vt:lpstr>
      <vt:lpstr>The Beast Spiritualized</vt:lpstr>
      <vt:lpstr>The False Prophet Spiritualized</vt:lpstr>
      <vt:lpstr>But he is referred to as a person and the number of his name is 666 (Revelation 13:18)</vt:lpstr>
      <vt:lpstr>Why is the beast is a person?</vt:lpstr>
      <vt:lpstr>Gematria in Greek</vt:lpstr>
      <vt:lpstr>Nero = 666?</vt:lpstr>
      <vt:lpstr>Hebrew Gematria</vt:lpstr>
      <vt:lpstr>English Gematria</vt:lpstr>
      <vt:lpstr>THE UPC BAR CODE</vt:lpstr>
      <vt:lpstr>Mark of the Beast Microchip</vt:lpstr>
      <vt:lpstr>Monster Drink!</vt:lpstr>
      <vt:lpstr>Hebrew Alphabet Values</vt:lpstr>
      <vt:lpstr>The Sky's the Limit</vt:lpstr>
      <vt:lpstr>USA Now 6.666T in Debt</vt:lpstr>
      <vt:lpstr>I. Satan will rule the world through his two key henchmen (Rev. 13). </vt:lpstr>
      <vt:lpstr>Will anyone survive the Tribulation?</vt:lpstr>
      <vt:lpstr>II. Christ will defeat Satan through 144,000 Jews and six more angels  (Rev. 14).</vt:lpstr>
      <vt:lpstr>The 144,000 Sing (14:1-5)</vt:lpstr>
      <vt:lpstr>The 144,000 Sing (14:1-5)</vt:lpstr>
      <vt:lpstr>Revelation 14:6-7 NAU</vt:lpstr>
      <vt:lpstr>Jesus formed Adam from the dust (John 1:3; Gen. 2:7).</vt:lpstr>
      <vt:lpstr>Jesus Created Adam and Eve (John 1:3; Gen. 2:21-23)</vt:lpstr>
      <vt:lpstr>Jesus is best qualified to judge and rescue his creation</vt:lpstr>
      <vt:lpstr>Evolution Creation 00896</vt:lpstr>
      <vt:lpstr>7 C's Animated—Gen. 1:31 omitted</vt:lpstr>
      <vt:lpstr>"Then another angel followed him through the sky, shouting, 'Babylon is fallen—that great city is fallen—because she made all the nations of the world drink the wine of her passionate immorality'" (14:8 NLT)</vt:lpstr>
      <vt:lpstr>"Then a third angel followed them, shouting, 'Anyone who worships the beast and his statue or who accepts his mark on the forehead or on the hand 10must drink the wine of God's anger. It has been poured full strength into God's cup of wrath. And they will be tormented with fire and burning sulfur in the presence of the holy angels and the Lamb.  11The smoke of their torment will rise forever and ever, and they will have no relief day or night, for they have worshiped the beast and his statue and have accepted the mark of his name"' (14:9-11 NLT)</vt:lpstr>
      <vt:lpstr>"And I heard a voice from heaven saying, 'Write this down: Blessed are those who die in the Lord from now on. Yes, says the Spirit, they are blessed indeed, for they will rest from their hard work; for their good deeds follow them!'"  (14:13 NLT)</vt:lpstr>
      <vt:lpstr>The final judgment is previewed in the imagery of 3 angels trampling grapes in a winepress (14:14-20)</vt:lpstr>
      <vt:lpstr>"Then I saw a white cloud, and seated on the cloud was someone like the Son of Man.   He had a gold crown on his head and a sharp sickle in his hand" (14:14 NLT)</vt:lpstr>
      <vt:lpstr>"Then another angel came from the Temple and shouted to the one sitting on the cloud, 'Swing the sickle, for the time of harvest has come; the crop on earth is ripe.'  16So the one sitting on the cloud swung his sickle over the earth, and the whole earth was harvested" (14:15-16 NLT).</vt:lpstr>
      <vt:lpstr>"After that, another angel came from the Temple in heaven, and he also had a sharp sickle.  18Then another angel, who had power to destroy with fire, came from the altar. He shouted to the angel with the sharp sickle, 'Swing your sickle now to gather the clusters of grapes from the vines of the earth, for they are ripe for judgment'" (14:17-18 NLT)</vt:lpstr>
      <vt:lpstr>Grapes</vt:lpstr>
      <vt:lpstr>"So the angel swung his sickle over the earth and loaded the grapes into the great winepress of God's wrath.  20The grapes were trampled in the winepress outside the city, and blood flowed from the winepress in a stream about 180 miles long and as high as a horse's bridle" (14:19-20 NLT)</vt:lpstr>
      <vt:lpstr>"…blood flowed from the winepress in a stream about 180 miles long and as high as a horse's bridle" (14:20b NLT)</vt:lpstr>
      <vt:lpstr>Show your trust in Christ's victory over Satan by being faithful now.</vt:lpstr>
      <vt:lpstr>I. Satan will rule the world through his two key henchmen (Rev. 13). </vt:lpstr>
      <vt:lpstr>II. Christ will defeat Satan through 144,000 Jews and six more angels  (Rev. 14).</vt:lpstr>
      <vt:lpstr>How can you show faithful endurance now?</vt:lpstr>
      <vt:lpstr>Stop making excuses.</vt:lpstr>
      <vt:lpstr>What is radical?</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90</cp:revision>
  <dcterms:created xsi:type="dcterms:W3CDTF">2012-06-24T13:42:45Z</dcterms:created>
  <dcterms:modified xsi:type="dcterms:W3CDTF">2017-06-09T14:11:40Z</dcterms:modified>
</cp:coreProperties>
</file>